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360" r:id="rId2"/>
    <p:sldId id="365" r:id="rId3"/>
    <p:sldId id="386" r:id="rId4"/>
    <p:sldId id="402" r:id="rId5"/>
    <p:sldId id="403" r:id="rId6"/>
    <p:sldId id="404" r:id="rId7"/>
    <p:sldId id="426" r:id="rId8"/>
    <p:sldId id="367" r:id="rId9"/>
    <p:sldId id="396" r:id="rId10"/>
    <p:sldId id="397" r:id="rId11"/>
    <p:sldId id="398" r:id="rId12"/>
    <p:sldId id="399" r:id="rId13"/>
    <p:sldId id="400" r:id="rId14"/>
    <p:sldId id="401" r:id="rId15"/>
    <p:sldId id="385" r:id="rId16"/>
    <p:sldId id="409" r:id="rId17"/>
    <p:sldId id="408" r:id="rId18"/>
    <p:sldId id="405" r:id="rId19"/>
    <p:sldId id="407" r:id="rId20"/>
    <p:sldId id="406" r:id="rId21"/>
    <p:sldId id="413" r:id="rId22"/>
    <p:sldId id="411" r:id="rId23"/>
    <p:sldId id="414" r:id="rId24"/>
    <p:sldId id="412" r:id="rId25"/>
    <p:sldId id="417" r:id="rId26"/>
    <p:sldId id="415" r:id="rId27"/>
    <p:sldId id="416" r:id="rId28"/>
    <p:sldId id="387" r:id="rId29"/>
    <p:sldId id="378" r:id="rId30"/>
    <p:sldId id="393" r:id="rId31"/>
    <p:sldId id="425" r:id="rId32"/>
    <p:sldId id="419" r:id="rId33"/>
    <p:sldId id="420" r:id="rId34"/>
    <p:sldId id="421" r:id="rId35"/>
    <p:sldId id="422" r:id="rId36"/>
    <p:sldId id="423" r:id="rId37"/>
    <p:sldId id="429" r:id="rId38"/>
    <p:sldId id="430" r:id="rId39"/>
    <p:sldId id="431" r:id="rId40"/>
    <p:sldId id="428" r:id="rId41"/>
    <p:sldId id="35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nying Zhu" initials="WZ" lastIdx="0" clrIdx="0">
    <p:extLst/>
  </p:cmAuthor>
  <p:cmAuthor id="2" name="Margaret Kim" initials="MK" lastIdx="1" clrIdx="1">
    <p:extLst>
      <p:ext uri="{19B8F6BF-5375-455C-9EA6-DF929625EA0E}">
        <p15:presenceInfo xmlns:p15="http://schemas.microsoft.com/office/powerpoint/2012/main" userId="Margaret Ki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DAF88"/>
    <a:srgbClr val="1D2529"/>
    <a:srgbClr val="2B373F"/>
    <a:srgbClr val="0096CD"/>
    <a:srgbClr val="556E7D"/>
    <a:srgbClr val="256754"/>
    <a:srgbClr val="64D2AA"/>
    <a:srgbClr val="99BE3C"/>
    <a:srgbClr val="EAEAEA"/>
    <a:srgbClr val="009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370" autoAdjust="0"/>
  </p:normalViewPr>
  <p:slideViewPr>
    <p:cSldViewPr snapToObjects="1">
      <p:cViewPr varScale="1">
        <p:scale>
          <a:sx n="94" d="100"/>
          <a:sy n="94" d="100"/>
        </p:scale>
        <p:origin x="1116" y="66"/>
      </p:cViewPr>
      <p:guideLst/>
    </p:cSldViewPr>
  </p:slideViewPr>
  <p:outlineViewPr>
    <p:cViewPr>
      <p:scale>
        <a:sx n="33" d="100"/>
        <a:sy n="33" d="100"/>
      </p:scale>
      <p:origin x="0" y="-2932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CCDB36-039D-1C4C-A35B-7671275203E6}"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E0C098-DAE3-6C46-B223-F805D61D532E}" type="slidenum">
              <a:rPr lang="en-US" smtClean="0"/>
              <a:t>‹#›</a:t>
            </a:fld>
            <a:endParaRPr lang="en-US"/>
          </a:p>
        </p:txBody>
      </p:sp>
    </p:spTree>
    <p:extLst>
      <p:ext uri="{BB962C8B-B14F-4D97-AF65-F5344CB8AC3E}">
        <p14:creationId xmlns:p14="http://schemas.microsoft.com/office/powerpoint/2010/main" val="65552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ACE0C098-DAE3-6C46-B223-F805D61D532E}" type="slidenum">
              <a:rPr lang="en-US" smtClean="0"/>
              <a:t>1</a:t>
            </a:fld>
            <a:endParaRPr lang="en-US"/>
          </a:p>
        </p:txBody>
      </p:sp>
    </p:spTree>
    <p:extLst>
      <p:ext uri="{BB962C8B-B14F-4D97-AF65-F5344CB8AC3E}">
        <p14:creationId xmlns:p14="http://schemas.microsoft.com/office/powerpoint/2010/main" val="201397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12</a:t>
            </a:fld>
            <a:endParaRPr lang="en-US"/>
          </a:p>
        </p:txBody>
      </p:sp>
    </p:spTree>
    <p:extLst>
      <p:ext uri="{BB962C8B-B14F-4D97-AF65-F5344CB8AC3E}">
        <p14:creationId xmlns:p14="http://schemas.microsoft.com/office/powerpoint/2010/main" val="245231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13</a:t>
            </a:fld>
            <a:endParaRPr lang="en-US"/>
          </a:p>
        </p:txBody>
      </p:sp>
    </p:spTree>
    <p:extLst>
      <p:ext uri="{BB962C8B-B14F-4D97-AF65-F5344CB8AC3E}">
        <p14:creationId xmlns:p14="http://schemas.microsoft.com/office/powerpoint/2010/main" val="2461709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14</a:t>
            </a:fld>
            <a:endParaRPr lang="en-US"/>
          </a:p>
        </p:txBody>
      </p:sp>
    </p:spTree>
    <p:extLst>
      <p:ext uri="{BB962C8B-B14F-4D97-AF65-F5344CB8AC3E}">
        <p14:creationId xmlns:p14="http://schemas.microsoft.com/office/powerpoint/2010/main" val="343369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15</a:t>
            </a:fld>
            <a:endParaRPr lang="en-US"/>
          </a:p>
        </p:txBody>
      </p:sp>
    </p:spTree>
    <p:extLst>
      <p:ext uri="{BB962C8B-B14F-4D97-AF65-F5344CB8AC3E}">
        <p14:creationId xmlns:p14="http://schemas.microsoft.com/office/powerpoint/2010/main" val="43731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16</a:t>
            </a:fld>
            <a:endParaRPr lang="en-US"/>
          </a:p>
        </p:txBody>
      </p:sp>
    </p:spTree>
    <p:extLst>
      <p:ext uri="{BB962C8B-B14F-4D97-AF65-F5344CB8AC3E}">
        <p14:creationId xmlns:p14="http://schemas.microsoft.com/office/powerpoint/2010/main" val="3075285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17</a:t>
            </a:fld>
            <a:endParaRPr lang="en-US"/>
          </a:p>
        </p:txBody>
      </p:sp>
    </p:spTree>
    <p:extLst>
      <p:ext uri="{BB962C8B-B14F-4D97-AF65-F5344CB8AC3E}">
        <p14:creationId xmlns:p14="http://schemas.microsoft.com/office/powerpoint/2010/main" val="2633823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E0C098-DAE3-6C46-B223-F805D61D532E}" type="slidenum">
              <a:rPr lang="en-US" smtClean="0"/>
              <a:t>18</a:t>
            </a:fld>
            <a:endParaRPr lang="en-US"/>
          </a:p>
        </p:txBody>
      </p:sp>
    </p:spTree>
    <p:extLst>
      <p:ext uri="{BB962C8B-B14F-4D97-AF65-F5344CB8AC3E}">
        <p14:creationId xmlns:p14="http://schemas.microsoft.com/office/powerpoint/2010/main" val="301060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19</a:t>
            </a:fld>
            <a:endParaRPr lang="en-US"/>
          </a:p>
        </p:txBody>
      </p:sp>
    </p:spTree>
    <p:extLst>
      <p:ext uri="{BB962C8B-B14F-4D97-AF65-F5344CB8AC3E}">
        <p14:creationId xmlns:p14="http://schemas.microsoft.com/office/powerpoint/2010/main" val="1079996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20</a:t>
            </a:fld>
            <a:endParaRPr lang="en-US"/>
          </a:p>
        </p:txBody>
      </p:sp>
    </p:spTree>
    <p:extLst>
      <p:ext uri="{BB962C8B-B14F-4D97-AF65-F5344CB8AC3E}">
        <p14:creationId xmlns:p14="http://schemas.microsoft.com/office/powerpoint/2010/main" val="957433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21</a:t>
            </a:fld>
            <a:endParaRPr lang="en-US"/>
          </a:p>
        </p:txBody>
      </p:sp>
    </p:spTree>
    <p:extLst>
      <p:ext uri="{BB962C8B-B14F-4D97-AF65-F5344CB8AC3E}">
        <p14:creationId xmlns:p14="http://schemas.microsoft.com/office/powerpoint/2010/main" val="251929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2</a:t>
            </a:fld>
            <a:endParaRPr lang="en-US"/>
          </a:p>
        </p:txBody>
      </p:sp>
    </p:spTree>
    <p:extLst>
      <p:ext uri="{BB962C8B-B14F-4D97-AF65-F5344CB8AC3E}">
        <p14:creationId xmlns:p14="http://schemas.microsoft.com/office/powerpoint/2010/main" val="3966543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22</a:t>
            </a:fld>
            <a:endParaRPr lang="en-US"/>
          </a:p>
        </p:txBody>
      </p:sp>
    </p:spTree>
    <p:extLst>
      <p:ext uri="{BB962C8B-B14F-4D97-AF65-F5344CB8AC3E}">
        <p14:creationId xmlns:p14="http://schemas.microsoft.com/office/powerpoint/2010/main" val="4033932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23</a:t>
            </a:fld>
            <a:endParaRPr lang="en-US"/>
          </a:p>
        </p:txBody>
      </p:sp>
    </p:spTree>
    <p:extLst>
      <p:ext uri="{BB962C8B-B14F-4D97-AF65-F5344CB8AC3E}">
        <p14:creationId xmlns:p14="http://schemas.microsoft.com/office/powerpoint/2010/main" val="1226480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24</a:t>
            </a:fld>
            <a:endParaRPr lang="en-US"/>
          </a:p>
        </p:txBody>
      </p:sp>
    </p:spTree>
    <p:extLst>
      <p:ext uri="{BB962C8B-B14F-4D97-AF65-F5344CB8AC3E}">
        <p14:creationId xmlns:p14="http://schemas.microsoft.com/office/powerpoint/2010/main" val="1275965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26</a:t>
            </a:fld>
            <a:endParaRPr lang="en-US"/>
          </a:p>
        </p:txBody>
      </p:sp>
    </p:spTree>
    <p:extLst>
      <p:ext uri="{BB962C8B-B14F-4D97-AF65-F5344CB8AC3E}">
        <p14:creationId xmlns:p14="http://schemas.microsoft.com/office/powerpoint/2010/main" val="3520005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30</a:t>
            </a:fld>
            <a:endParaRPr lang="en-US"/>
          </a:p>
        </p:txBody>
      </p:sp>
    </p:spTree>
    <p:extLst>
      <p:ext uri="{BB962C8B-B14F-4D97-AF65-F5344CB8AC3E}">
        <p14:creationId xmlns:p14="http://schemas.microsoft.com/office/powerpoint/2010/main" val="3542269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31</a:t>
            </a:fld>
            <a:endParaRPr lang="en-US"/>
          </a:p>
        </p:txBody>
      </p:sp>
    </p:spTree>
    <p:extLst>
      <p:ext uri="{BB962C8B-B14F-4D97-AF65-F5344CB8AC3E}">
        <p14:creationId xmlns:p14="http://schemas.microsoft.com/office/powerpoint/2010/main" val="227837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32</a:t>
            </a:fld>
            <a:endParaRPr lang="en-US"/>
          </a:p>
        </p:txBody>
      </p:sp>
    </p:spTree>
    <p:extLst>
      <p:ext uri="{BB962C8B-B14F-4D97-AF65-F5344CB8AC3E}">
        <p14:creationId xmlns:p14="http://schemas.microsoft.com/office/powerpoint/2010/main" val="2326728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38</a:t>
            </a:fld>
            <a:endParaRPr lang="en-US"/>
          </a:p>
        </p:txBody>
      </p:sp>
    </p:spTree>
    <p:extLst>
      <p:ext uri="{BB962C8B-B14F-4D97-AF65-F5344CB8AC3E}">
        <p14:creationId xmlns:p14="http://schemas.microsoft.com/office/powerpoint/2010/main" val="1918836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39</a:t>
            </a:fld>
            <a:endParaRPr lang="en-US"/>
          </a:p>
        </p:txBody>
      </p:sp>
    </p:spTree>
    <p:extLst>
      <p:ext uri="{BB962C8B-B14F-4D97-AF65-F5344CB8AC3E}">
        <p14:creationId xmlns:p14="http://schemas.microsoft.com/office/powerpoint/2010/main" val="3699519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41</a:t>
            </a:fld>
            <a:endParaRPr lang="en-US"/>
          </a:p>
        </p:txBody>
      </p:sp>
    </p:spTree>
    <p:extLst>
      <p:ext uri="{BB962C8B-B14F-4D97-AF65-F5344CB8AC3E}">
        <p14:creationId xmlns:p14="http://schemas.microsoft.com/office/powerpoint/2010/main" val="159747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4</a:t>
            </a:fld>
            <a:endParaRPr lang="en-US"/>
          </a:p>
        </p:txBody>
      </p:sp>
    </p:spTree>
    <p:extLst>
      <p:ext uri="{BB962C8B-B14F-4D97-AF65-F5344CB8AC3E}">
        <p14:creationId xmlns:p14="http://schemas.microsoft.com/office/powerpoint/2010/main" val="2691194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6</a:t>
            </a:fld>
            <a:endParaRPr lang="en-US"/>
          </a:p>
        </p:txBody>
      </p:sp>
    </p:spTree>
    <p:extLst>
      <p:ext uri="{BB962C8B-B14F-4D97-AF65-F5344CB8AC3E}">
        <p14:creationId xmlns:p14="http://schemas.microsoft.com/office/powerpoint/2010/main" val="175711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ACE0C098-DAE3-6C46-B223-F805D61D532E}" type="slidenum">
              <a:rPr lang="en-US" smtClean="0"/>
              <a:t>7</a:t>
            </a:fld>
            <a:endParaRPr lang="en-US"/>
          </a:p>
        </p:txBody>
      </p:sp>
    </p:spTree>
    <p:extLst>
      <p:ext uri="{BB962C8B-B14F-4D97-AF65-F5344CB8AC3E}">
        <p14:creationId xmlns:p14="http://schemas.microsoft.com/office/powerpoint/2010/main" val="27333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8</a:t>
            </a:fld>
            <a:endParaRPr lang="en-US"/>
          </a:p>
        </p:txBody>
      </p:sp>
    </p:spTree>
    <p:extLst>
      <p:ext uri="{BB962C8B-B14F-4D97-AF65-F5344CB8AC3E}">
        <p14:creationId xmlns:p14="http://schemas.microsoft.com/office/powerpoint/2010/main" val="201956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9</a:t>
            </a:fld>
            <a:endParaRPr lang="en-US"/>
          </a:p>
        </p:txBody>
      </p:sp>
    </p:spTree>
    <p:extLst>
      <p:ext uri="{BB962C8B-B14F-4D97-AF65-F5344CB8AC3E}">
        <p14:creationId xmlns:p14="http://schemas.microsoft.com/office/powerpoint/2010/main" val="3594460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ACE0C098-DAE3-6C46-B223-F805D61D532E}" type="slidenum">
              <a:rPr lang="en-US" smtClean="0"/>
              <a:t>10</a:t>
            </a:fld>
            <a:endParaRPr lang="en-US"/>
          </a:p>
        </p:txBody>
      </p:sp>
    </p:spTree>
    <p:extLst>
      <p:ext uri="{BB962C8B-B14F-4D97-AF65-F5344CB8AC3E}">
        <p14:creationId xmlns:p14="http://schemas.microsoft.com/office/powerpoint/2010/main" val="350494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E0C098-DAE3-6C46-B223-F805D61D532E}" type="slidenum">
              <a:rPr lang="en-US" smtClean="0"/>
              <a:t>11</a:t>
            </a:fld>
            <a:endParaRPr lang="en-US"/>
          </a:p>
        </p:txBody>
      </p:sp>
    </p:spTree>
    <p:extLst>
      <p:ext uri="{BB962C8B-B14F-4D97-AF65-F5344CB8AC3E}">
        <p14:creationId xmlns:p14="http://schemas.microsoft.com/office/powerpoint/2010/main" val="154123825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A06D048-6454-4DE9-B32A-8B4234499B9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sp>
        <p:nvSpPr>
          <p:cNvPr id="12" name="Chevron 31"/>
          <p:cNvSpPr/>
          <p:nvPr userDrawn="1"/>
        </p:nvSpPr>
        <p:spPr>
          <a:xfrm flipH="1">
            <a:off x="4438750"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p:cNvCxnSpPr/>
          <p:nvPr userDrawn="1"/>
        </p:nvCxnSpPr>
        <p:spPr>
          <a:xfrm>
            <a:off x="4223792" y="1124744"/>
            <a:ext cx="0" cy="24482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20BEC6D-FEBC-4324-AD88-623B90D934E6}"/>
              </a:ext>
            </a:extLst>
          </p:cNvPr>
          <p:cNvPicPr>
            <a:picLocks noChangeAspect="1"/>
          </p:cNvPicPr>
          <p:nvPr userDrawn="1"/>
        </p:nvPicPr>
        <p:blipFill>
          <a:blip r:embed="rId4"/>
          <a:stretch>
            <a:fillRect/>
          </a:stretch>
        </p:blipFill>
        <p:spPr>
          <a:xfrm>
            <a:off x="1085216" y="958132"/>
            <a:ext cx="2426705" cy="2953944"/>
          </a:xfrm>
          <a:prstGeom prst="rect">
            <a:avLst/>
          </a:prstGeom>
        </p:spPr>
      </p:pic>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bg1"/>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bg1"/>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16" name="Text Placeholder 41"/>
          <p:cNvSpPr>
            <a:spLocks noGrp="1"/>
          </p:cNvSpPr>
          <p:nvPr>
            <p:ph type="body" sz="quarter" idx="12" hasCustomPrompt="1"/>
          </p:nvPr>
        </p:nvSpPr>
        <p:spPr>
          <a:xfrm>
            <a:off x="4798790" y="4365104"/>
            <a:ext cx="3025775" cy="800040"/>
          </a:xfrm>
        </p:spPr>
        <p:txBody>
          <a:bodyPr anchor="t">
            <a:normAutofit/>
          </a:bodyPr>
          <a:lstStyle>
            <a:lvl1pPr marL="0" indent="0">
              <a:lnSpc>
                <a:spcPct val="100000"/>
              </a:lnSpc>
              <a:spcBef>
                <a:spcPts val="0"/>
              </a:spcBef>
              <a:buFont typeface="Arial" charset="0"/>
              <a:buNone/>
              <a:defRPr sz="1600">
                <a:solidFill>
                  <a:schemeClr val="bg1"/>
                </a:solidFill>
              </a:defRPr>
            </a:lvl1pPr>
          </a:lstStyle>
          <a:p>
            <a:r>
              <a:rPr lang="en-US" dirty="0" smtClean="0"/>
              <a:t>Presented to</a:t>
            </a:r>
            <a:endParaRPr lang="en-US" dirty="0"/>
          </a:p>
        </p:txBody>
      </p:sp>
      <p:sp>
        <p:nvSpPr>
          <p:cNvPr id="17" name="Text Placeholder 41"/>
          <p:cNvSpPr>
            <a:spLocks noGrp="1"/>
          </p:cNvSpPr>
          <p:nvPr>
            <p:ph type="body" sz="quarter" idx="13" hasCustomPrompt="1"/>
          </p:nvPr>
        </p:nvSpPr>
        <p:spPr>
          <a:xfrm>
            <a:off x="8618741" y="4365104"/>
            <a:ext cx="3382759" cy="800040"/>
          </a:xfrm>
        </p:spPr>
        <p:txBody>
          <a:bodyPr anchor="t">
            <a:norm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smtClean="0"/>
              <a:t>Presenters</a:t>
            </a:r>
          </a:p>
        </p:txBody>
      </p:sp>
    </p:spTree>
    <p:extLst>
      <p:ext uri="{BB962C8B-B14F-4D97-AF65-F5344CB8AC3E}">
        <p14:creationId xmlns:p14="http://schemas.microsoft.com/office/powerpoint/2010/main" val="137147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407675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951470"/>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2"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6099229" y="2707593"/>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13"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6099229" y="4492821"/>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cxnSp>
        <p:nvCxnSpPr>
          <p:cNvPr id="14" name="Straight Connector 13"/>
          <p:cNvCxnSpPr>
            <a:cxnSpLocks/>
          </p:cNvCxnSpPr>
          <p:nvPr userDrawn="1"/>
        </p:nvCxnSpPr>
        <p:spPr>
          <a:xfrm flipH="1">
            <a:off x="6099230" y="2498777"/>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userDrawn="1"/>
        </p:nvCxnSpPr>
        <p:spPr>
          <a:xfrm flipH="1">
            <a:off x="6099230" y="4273235"/>
            <a:ext cx="532536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 Placeholder 41"/>
          <p:cNvSpPr>
            <a:spLocks noGrp="1"/>
          </p:cNvSpPr>
          <p:nvPr>
            <p:ph type="body" sz="quarter" idx="29" hasCustomPrompt="1"/>
          </p:nvPr>
        </p:nvSpPr>
        <p:spPr>
          <a:xfrm>
            <a:off x="7893438" y="4527681"/>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3" name="Rectangle 22">
            <a:extLst>
              <a:ext uri="{FF2B5EF4-FFF2-40B4-BE49-F238E27FC236}">
                <a16:creationId xmlns:a16="http://schemas.microsoft.com/office/drawing/2014/main" id="{4B7D3FC3-69E7-4243-B417-C3ABCE8F7C58}"/>
              </a:ext>
            </a:extLst>
          </p:cNvPr>
          <p:cNvSpPr/>
          <p:nvPr userDrawn="1"/>
        </p:nvSpPr>
        <p:spPr>
          <a:xfrm>
            <a:off x="6100237" y="2243781"/>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E81246-6274-453E-8EE1-C96AAAB56787}"/>
              </a:ext>
            </a:extLst>
          </p:cNvPr>
          <p:cNvSpPr/>
          <p:nvPr userDrawn="1"/>
        </p:nvSpPr>
        <p:spPr>
          <a:xfrm>
            <a:off x="6100237" y="3999904"/>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D78AEAA-A5DE-4FC6-B073-38C0F65BAA34}"/>
              </a:ext>
            </a:extLst>
          </p:cNvPr>
          <p:cNvSpPr/>
          <p:nvPr userDrawn="1"/>
        </p:nvSpPr>
        <p:spPr>
          <a:xfrm>
            <a:off x="6100237" y="57851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41"/>
          <p:cNvSpPr>
            <a:spLocks noGrp="1"/>
          </p:cNvSpPr>
          <p:nvPr>
            <p:ph type="body" sz="quarter" idx="35" hasCustomPrompt="1"/>
          </p:nvPr>
        </p:nvSpPr>
        <p:spPr>
          <a:xfrm>
            <a:off x="7893438" y="2757156"/>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
        <p:nvSpPr>
          <p:cNvPr id="27" name="Text Placeholder 41"/>
          <p:cNvSpPr>
            <a:spLocks noGrp="1"/>
          </p:cNvSpPr>
          <p:nvPr>
            <p:ph type="body" sz="quarter" idx="36" hasCustomPrompt="1"/>
          </p:nvPr>
        </p:nvSpPr>
        <p:spPr>
          <a:xfrm>
            <a:off x="7896200" y="980686"/>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328764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
    <p:spTree>
      <p:nvGrpSpPr>
        <p:cNvPr id="1" name=""/>
        <p:cNvGrpSpPr/>
        <p:nvPr/>
      </p:nvGrpSpPr>
      <p:grpSpPr>
        <a:xfrm>
          <a:off x="0" y="0"/>
          <a:ext cx="0" cy="0"/>
          <a:chOff x="0" y="0"/>
          <a:chExt cx="0" cy="0"/>
        </a:xfrm>
      </p:grpSpPr>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1" name="logo">
            <a:extLst>
              <a:ext uri="{FF2B5EF4-FFF2-40B4-BE49-F238E27FC236}">
                <a16:creationId xmlns:a16="http://schemas.microsoft.com/office/drawing/2014/main" id="{3C1FDAF7-4A88-40CE-8093-798B7AA44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0" name="Picture Placeholder 2"/>
          <p:cNvSpPr>
            <a:spLocks noGrp="1"/>
          </p:cNvSpPr>
          <p:nvPr>
            <p:ph type="pic" sz="quarter" idx="20"/>
          </p:nvPr>
        </p:nvSpPr>
        <p:spPr>
          <a:xfrm>
            <a:off x="6099229" y="2636912"/>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2" name="Rectangle 11">
            <a:extLst>
              <a:ext uri="{FF2B5EF4-FFF2-40B4-BE49-F238E27FC236}">
                <a16:creationId xmlns:a16="http://schemas.microsoft.com/office/drawing/2014/main" id="{4B7D3FC3-69E7-4243-B417-C3ABCE8F7C58}"/>
              </a:ext>
            </a:extLst>
          </p:cNvPr>
          <p:cNvSpPr/>
          <p:nvPr userDrawn="1"/>
        </p:nvSpPr>
        <p:spPr>
          <a:xfrm>
            <a:off x="6100237" y="392922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41"/>
          <p:cNvSpPr>
            <a:spLocks noGrp="1"/>
          </p:cNvSpPr>
          <p:nvPr>
            <p:ph type="body" sz="quarter" idx="36" hasCustomPrompt="1"/>
          </p:nvPr>
        </p:nvSpPr>
        <p:spPr>
          <a:xfrm>
            <a:off x="7896200" y="2666128"/>
            <a:ext cx="2929659" cy="730035"/>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4090473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2 Col) E/Green">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9584014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2 Col) E/Lim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009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56697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2 Col) E/Charcoal">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Title 1">
            <a:extLst>
              <a:ext uri="{FF2B5EF4-FFF2-40B4-BE49-F238E27FC236}">
                <a16:creationId xmlns:a16="http://schemas.microsoft.com/office/drawing/2014/main" id="{D6F4CC95-605F-40CF-BF2A-8BECE287C2F2}"/>
              </a:ext>
            </a:extLst>
          </p:cNvPr>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20"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820250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Light)">
    <p:spTree>
      <p:nvGrpSpPr>
        <p:cNvPr id="1" name=""/>
        <p:cNvGrpSpPr/>
        <p:nvPr/>
      </p:nvGrpSpPr>
      <p:grpSpPr>
        <a:xfrm>
          <a:off x="0" y="0"/>
          <a:ext cx="0" cy="0"/>
          <a:chOff x="0" y="0"/>
          <a:chExt cx="0" cy="0"/>
        </a:xfrm>
      </p:grpSpPr>
      <p:sp>
        <p:nvSpPr>
          <p:cNvPr id="20" name="Chevron 30"/>
          <p:cNvSpPr/>
          <p:nvPr userDrawn="1"/>
        </p:nvSpPr>
        <p:spPr>
          <a:xfrm flipH="1">
            <a:off x="8184605" y="4428342"/>
            <a:ext cx="245428" cy="720080"/>
          </a:xfrm>
          <a:prstGeom prst="chevron">
            <a:avLst>
              <a:gd name="adj" fmla="val 63577"/>
            </a:avLst>
          </a:prstGeom>
          <a:solidFill>
            <a:srgbClr val="2DA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31"/>
          <p:cNvSpPr/>
          <p:nvPr userDrawn="1"/>
        </p:nvSpPr>
        <p:spPr>
          <a:xfrm flipH="1">
            <a:off x="4440189" y="4428340"/>
            <a:ext cx="245428" cy="720082"/>
          </a:xfrm>
          <a:prstGeom prst="chevron">
            <a:avLst>
              <a:gd name="adj" fmla="val 63577"/>
            </a:avLst>
          </a:prstGeom>
          <a:solidFill>
            <a:srgbClr val="256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 Placeholder 41"/>
          <p:cNvSpPr>
            <a:spLocks noGrp="1"/>
          </p:cNvSpPr>
          <p:nvPr>
            <p:ph type="body" sz="quarter" idx="12" hasCustomPrompt="1"/>
          </p:nvPr>
        </p:nvSpPr>
        <p:spPr>
          <a:xfrm>
            <a:off x="4798790" y="4365104"/>
            <a:ext cx="3025775" cy="800040"/>
          </a:xfrm>
        </p:spPr>
        <p:txBody>
          <a:bodyPr anchor="t">
            <a:normAutofit/>
          </a:bodyPr>
          <a:lstStyle>
            <a:lvl1pPr marL="0" indent="0">
              <a:lnSpc>
                <a:spcPct val="100000"/>
              </a:lnSpc>
              <a:spcBef>
                <a:spcPts val="0"/>
              </a:spcBef>
              <a:buFont typeface="Arial" charset="0"/>
              <a:buNone/>
              <a:defRPr sz="1600">
                <a:solidFill>
                  <a:schemeClr val="tx2"/>
                </a:solidFill>
              </a:defRPr>
            </a:lvl1pPr>
          </a:lstStyle>
          <a:p>
            <a:r>
              <a:rPr lang="en-US" dirty="0" smtClean="0"/>
              <a:t>Presented to</a:t>
            </a:r>
            <a:endParaRPr lang="en-US" dirty="0"/>
          </a:p>
        </p:txBody>
      </p:sp>
      <p:sp>
        <p:nvSpPr>
          <p:cNvPr id="23" name="Text Placeholder 41"/>
          <p:cNvSpPr>
            <a:spLocks noGrp="1"/>
          </p:cNvSpPr>
          <p:nvPr>
            <p:ph type="body" sz="quarter" idx="13" hasCustomPrompt="1"/>
          </p:nvPr>
        </p:nvSpPr>
        <p:spPr>
          <a:xfrm>
            <a:off x="8618741" y="4365104"/>
            <a:ext cx="3382759" cy="800040"/>
          </a:xfrm>
        </p:spPr>
        <p:txBody>
          <a:bodyPr anchor="t">
            <a:normAutofit/>
          </a:bodyPr>
          <a:lstStyle>
            <a:lvl1pPr marL="0" marR="0" indent="0" algn="l" defTabSz="914400" rtl="0" eaLnBrk="1" fontAlgn="auto" latinLnBrk="0" hangingPunct="1">
              <a:lnSpc>
                <a:spcPct val="100000"/>
              </a:lnSpc>
              <a:spcBef>
                <a:spcPts val="0"/>
              </a:spcBef>
              <a:spcAft>
                <a:spcPts val="0"/>
              </a:spcAft>
              <a:buClrTx/>
              <a:buSzPct val="80000"/>
              <a:buFont typeface="Arial" charset="0"/>
              <a:buNone/>
              <a:tabLst/>
              <a:defRPr sz="16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Pct val="80000"/>
              <a:buFont typeface="Arial" charset="0"/>
              <a:buNone/>
              <a:tabLst/>
              <a:defRPr/>
            </a:pPr>
            <a:r>
              <a:rPr lang="en-US" dirty="0" smtClean="0"/>
              <a:t>Presenters</a:t>
            </a:r>
          </a:p>
        </p:txBody>
      </p:sp>
      <p:sp>
        <p:nvSpPr>
          <p:cNvPr id="25" name="Title 31"/>
          <p:cNvSpPr>
            <a:spLocks noGrp="1"/>
          </p:cNvSpPr>
          <p:nvPr>
            <p:ph type="title" hasCustomPrompt="1"/>
          </p:nvPr>
        </p:nvSpPr>
        <p:spPr>
          <a:xfrm>
            <a:off x="5018341" y="1844824"/>
            <a:ext cx="6550267" cy="1300117"/>
          </a:xfrm>
        </p:spPr>
        <p:txBody>
          <a:bodyPr anchor="t" anchorCtr="0">
            <a:normAutofit/>
          </a:bodyPr>
          <a:lstStyle>
            <a:lvl1pPr>
              <a:defRPr sz="4400">
                <a:solidFill>
                  <a:schemeClr val="tx2"/>
                </a:solidFill>
              </a:defRPr>
            </a:lvl1pPr>
          </a:lstStyle>
          <a:p>
            <a:r>
              <a:rPr lang="en-US" dirty="0" smtClean="0"/>
              <a:t>[PRESENTATION TITLE]</a:t>
            </a:r>
            <a:endParaRPr lang="en-US" dirty="0"/>
          </a:p>
        </p:txBody>
      </p:sp>
      <p:sp>
        <p:nvSpPr>
          <p:cNvPr id="26" name="Text Placeholder 46"/>
          <p:cNvSpPr>
            <a:spLocks noGrp="1"/>
          </p:cNvSpPr>
          <p:nvPr>
            <p:ph type="body" sz="quarter" idx="14" hasCustomPrompt="1"/>
          </p:nvPr>
        </p:nvSpPr>
        <p:spPr>
          <a:xfrm>
            <a:off x="5018342" y="1530892"/>
            <a:ext cx="6550266" cy="313932"/>
          </a:xfrm>
        </p:spPr>
        <p:txBody>
          <a:bodyPr wrap="square" anchor="ctr">
            <a:normAutofit/>
          </a:bodyPr>
          <a:lstStyle>
            <a:lvl1pPr marL="0" indent="0">
              <a:buNone/>
              <a:defRPr sz="1600" i="1" baseline="0">
                <a:solidFill>
                  <a:schemeClr val="tx2"/>
                </a:solidFill>
              </a:defRPr>
            </a:lvl1pPr>
          </a:lstStyle>
          <a:p>
            <a:r>
              <a:rPr lang="en-US" dirty="0" smtClean="0"/>
              <a:t>[SUBTITLE]</a:t>
            </a:r>
            <a:endParaRPr lang="en-US" dirty="0"/>
          </a:p>
        </p:txBody>
      </p:sp>
      <p:sp>
        <p:nvSpPr>
          <p:cNvPr id="27" name="Text Placeholder 3"/>
          <p:cNvSpPr>
            <a:spLocks noGrp="1"/>
          </p:cNvSpPr>
          <p:nvPr>
            <p:ph type="body" sz="quarter" idx="15" hasCustomPrompt="1"/>
          </p:nvPr>
        </p:nvSpPr>
        <p:spPr>
          <a:xfrm>
            <a:off x="5018341" y="1216960"/>
            <a:ext cx="6550267"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cxnSp>
        <p:nvCxnSpPr>
          <p:cNvPr id="12" name="Straight Connector 11"/>
          <p:cNvCxnSpPr/>
          <p:nvPr userDrawn="1"/>
        </p:nvCxnSpPr>
        <p:spPr>
          <a:xfrm>
            <a:off x="4223792" y="1124744"/>
            <a:ext cx="0" cy="2448272"/>
          </a:xfrm>
          <a:prstGeom prst="line">
            <a:avLst/>
          </a:prstGeom>
          <a:ln>
            <a:solidFill>
              <a:srgbClr val="2DAF88"/>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20BEC6D-FEBC-4324-AD88-623B90D934E6}"/>
              </a:ext>
            </a:extLst>
          </p:cNvPr>
          <p:cNvPicPr>
            <a:picLocks noChangeAspect="1"/>
          </p:cNvPicPr>
          <p:nvPr userDrawn="1"/>
        </p:nvPicPr>
        <p:blipFill>
          <a:blip r:embed="rId2"/>
          <a:stretch>
            <a:fillRect/>
          </a:stretch>
        </p:blipFill>
        <p:spPr>
          <a:xfrm>
            <a:off x="1085216" y="958132"/>
            <a:ext cx="2426705" cy="2953943"/>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2 Col) E/Grey">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rgbClr val="55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bg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4594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2 Col) E/White">
    <p:spTree>
      <p:nvGrpSpPr>
        <p:cNvPr id="1" name=""/>
        <p:cNvGrpSpPr/>
        <p:nvPr/>
      </p:nvGrpSpPr>
      <p:grpSpPr>
        <a:xfrm>
          <a:off x="0" y="0"/>
          <a:ext cx="0" cy="0"/>
          <a:chOff x="0" y="0"/>
          <a:chExt cx="0" cy="0"/>
        </a:xfrm>
      </p:grpSpPr>
      <p:sp>
        <p:nvSpPr>
          <p:cNvPr id="23" name="Freeform 16">
            <a:extLst>
              <a:ext uri="{FF2B5EF4-FFF2-40B4-BE49-F238E27FC236}">
                <a16:creationId xmlns:a16="http://schemas.microsoft.com/office/drawing/2014/main" id="{4EEA5DD5-82CC-4E7E-8A79-1A7E510C6B39}"/>
              </a:ext>
            </a:extLst>
          </p:cNvPr>
          <p:cNvSpPr/>
          <p:nvPr userDrawn="1"/>
        </p:nvSpPr>
        <p:spPr>
          <a:xfrm>
            <a:off x="0" y="0"/>
            <a:ext cx="12198371" cy="1206472"/>
          </a:xfrm>
          <a:custGeom>
            <a:avLst/>
            <a:gdLst>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157322 h 657225"/>
              <a:gd name="connsiteX4" fmla="*/ 2771775 w 2771775"/>
              <a:gd name="connsiteY4" fmla="*/ 492871 h 657225"/>
              <a:gd name="connsiteX5" fmla="*/ 2487105 w 2771775"/>
              <a:gd name="connsiteY5" fmla="*/ 657225 h 657225"/>
              <a:gd name="connsiteX6" fmla="*/ 0 w 2771775"/>
              <a:gd name="connsiteY6" fmla="*/ 657225 h 657225"/>
              <a:gd name="connsiteX0" fmla="*/ 0 w 2915076"/>
              <a:gd name="connsiteY0" fmla="*/ 0 h 657225"/>
              <a:gd name="connsiteX1" fmla="*/ 2496443 w 2915076"/>
              <a:gd name="connsiteY1" fmla="*/ 0 h 657225"/>
              <a:gd name="connsiteX2" fmla="*/ 2769877 w 2915076"/>
              <a:gd name="connsiteY2" fmla="*/ 158418 h 657225"/>
              <a:gd name="connsiteX3" fmla="*/ 2915076 w 2915076"/>
              <a:gd name="connsiteY3" fmla="*/ 310859 h 657225"/>
              <a:gd name="connsiteX4" fmla="*/ 2771775 w 2915076"/>
              <a:gd name="connsiteY4" fmla="*/ 492871 h 657225"/>
              <a:gd name="connsiteX5" fmla="*/ 2487105 w 2915076"/>
              <a:gd name="connsiteY5" fmla="*/ 657225 h 657225"/>
              <a:gd name="connsiteX6" fmla="*/ 0 w 2915076"/>
              <a:gd name="connsiteY6" fmla="*/ 657225 h 657225"/>
              <a:gd name="connsiteX7" fmla="*/ 0 w 2915076"/>
              <a:gd name="connsiteY7" fmla="*/ 0 h 657225"/>
              <a:gd name="connsiteX0" fmla="*/ 0 w 2771775"/>
              <a:gd name="connsiteY0" fmla="*/ 0 h 657225"/>
              <a:gd name="connsiteX1" fmla="*/ 2496443 w 2771775"/>
              <a:gd name="connsiteY1" fmla="*/ 0 h 657225"/>
              <a:gd name="connsiteX2" fmla="*/ 2769877 w 2771775"/>
              <a:gd name="connsiteY2" fmla="*/ 158418 h 657225"/>
              <a:gd name="connsiteX3" fmla="*/ 2771775 w 2771775"/>
              <a:gd name="connsiteY3" fmla="*/ 492871 h 657225"/>
              <a:gd name="connsiteX4" fmla="*/ 2487105 w 2771775"/>
              <a:gd name="connsiteY4" fmla="*/ 657225 h 657225"/>
              <a:gd name="connsiteX5" fmla="*/ 0 w 2771775"/>
              <a:gd name="connsiteY5" fmla="*/ 657225 h 657225"/>
              <a:gd name="connsiteX6" fmla="*/ 0 w 2771775"/>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934871 w 3706646"/>
              <a:gd name="connsiteY5" fmla="*/ 657225 h 657225"/>
              <a:gd name="connsiteX6" fmla="*/ 0 w 3706646"/>
              <a:gd name="connsiteY6" fmla="*/ 0 h 657225"/>
              <a:gd name="connsiteX0" fmla="*/ 0 w 3706646"/>
              <a:gd name="connsiteY0" fmla="*/ 0 h 657225"/>
              <a:gd name="connsiteX1" fmla="*/ 3431314 w 3706646"/>
              <a:gd name="connsiteY1" fmla="*/ 0 h 657225"/>
              <a:gd name="connsiteX2" fmla="*/ 3704748 w 3706646"/>
              <a:gd name="connsiteY2" fmla="*/ 158418 h 657225"/>
              <a:gd name="connsiteX3" fmla="*/ 3706646 w 3706646"/>
              <a:gd name="connsiteY3" fmla="*/ 492871 h 657225"/>
              <a:gd name="connsiteX4" fmla="*/ 3421976 w 3706646"/>
              <a:gd name="connsiteY4" fmla="*/ 657225 h 657225"/>
              <a:gd name="connsiteX5" fmla="*/ 3412 w 3706646"/>
              <a:gd name="connsiteY5" fmla="*/ 657225 h 657225"/>
              <a:gd name="connsiteX6" fmla="*/ 0 w 3706646"/>
              <a:gd name="connsiteY6" fmla="*/ 0 h 657225"/>
              <a:gd name="connsiteX0" fmla="*/ 328 w 3706974"/>
              <a:gd name="connsiteY0" fmla="*/ 0 h 657225"/>
              <a:gd name="connsiteX1" fmla="*/ 3431642 w 3706974"/>
              <a:gd name="connsiteY1" fmla="*/ 0 h 657225"/>
              <a:gd name="connsiteX2" fmla="*/ 3705076 w 3706974"/>
              <a:gd name="connsiteY2" fmla="*/ 158418 h 657225"/>
              <a:gd name="connsiteX3" fmla="*/ 3706974 w 3706974"/>
              <a:gd name="connsiteY3" fmla="*/ 492871 h 657225"/>
              <a:gd name="connsiteX4" fmla="*/ 3422304 w 3706974"/>
              <a:gd name="connsiteY4" fmla="*/ 657225 h 657225"/>
              <a:gd name="connsiteX5" fmla="*/ 328 w 3706974"/>
              <a:gd name="connsiteY5" fmla="*/ 657225 h 657225"/>
              <a:gd name="connsiteX6" fmla="*/ 328 w 3706974"/>
              <a:gd name="connsiteY6" fmla="*/ 0 h 657225"/>
              <a:gd name="connsiteX0" fmla="*/ 328 w 3706974"/>
              <a:gd name="connsiteY0" fmla="*/ 686955 h 1344180"/>
              <a:gd name="connsiteX1" fmla="*/ 3431642 w 3706974"/>
              <a:gd name="connsiteY1" fmla="*/ 686955 h 1344180"/>
              <a:gd name="connsiteX2" fmla="*/ 3705076 w 3706974"/>
              <a:gd name="connsiteY2" fmla="*/ 2535 h 1344180"/>
              <a:gd name="connsiteX3" fmla="*/ 3706974 w 3706974"/>
              <a:gd name="connsiteY3" fmla="*/ 1179826 h 1344180"/>
              <a:gd name="connsiteX4" fmla="*/ 3422304 w 3706974"/>
              <a:gd name="connsiteY4" fmla="*/ 1344180 h 1344180"/>
              <a:gd name="connsiteX5" fmla="*/ 328 w 3706974"/>
              <a:gd name="connsiteY5" fmla="*/ 1344180 h 1344180"/>
              <a:gd name="connsiteX6" fmla="*/ 328 w 3706974"/>
              <a:gd name="connsiteY6" fmla="*/ 686955 h 1344180"/>
              <a:gd name="connsiteX0" fmla="*/ 328 w 3706974"/>
              <a:gd name="connsiteY0" fmla="*/ 755374 h 1412599"/>
              <a:gd name="connsiteX1" fmla="*/ 3081785 w 3706974"/>
              <a:gd name="connsiteY1" fmla="*/ 0 h 1412599"/>
              <a:gd name="connsiteX2" fmla="*/ 3705076 w 3706974"/>
              <a:gd name="connsiteY2" fmla="*/ 70954 h 1412599"/>
              <a:gd name="connsiteX3" fmla="*/ 3706974 w 3706974"/>
              <a:gd name="connsiteY3" fmla="*/ 1248245 h 1412599"/>
              <a:gd name="connsiteX4" fmla="*/ 3422304 w 3706974"/>
              <a:gd name="connsiteY4" fmla="*/ 1412599 h 1412599"/>
              <a:gd name="connsiteX5" fmla="*/ 328 w 3706974"/>
              <a:gd name="connsiteY5" fmla="*/ 1412599 h 1412599"/>
              <a:gd name="connsiteX6" fmla="*/ 328 w 3706974"/>
              <a:gd name="connsiteY6" fmla="*/ 755374 h 1412599"/>
              <a:gd name="connsiteX0" fmla="*/ 328 w 3706974"/>
              <a:gd name="connsiteY0" fmla="*/ 684420 h 1341645"/>
              <a:gd name="connsiteX1" fmla="*/ 3705076 w 3706974"/>
              <a:gd name="connsiteY1" fmla="*/ 0 h 1341645"/>
              <a:gd name="connsiteX2" fmla="*/ 3706974 w 3706974"/>
              <a:gd name="connsiteY2" fmla="*/ 1177291 h 1341645"/>
              <a:gd name="connsiteX3" fmla="*/ 3422304 w 3706974"/>
              <a:gd name="connsiteY3" fmla="*/ 1341645 h 1341645"/>
              <a:gd name="connsiteX4" fmla="*/ 328 w 3706974"/>
              <a:gd name="connsiteY4" fmla="*/ 1341645 h 1341645"/>
              <a:gd name="connsiteX5" fmla="*/ 328 w 3706974"/>
              <a:gd name="connsiteY5" fmla="*/ 684420 h 1341645"/>
              <a:gd name="connsiteX0" fmla="*/ 328 w 3706974"/>
              <a:gd name="connsiteY0" fmla="*/ 0 h 1372843"/>
              <a:gd name="connsiteX1" fmla="*/ 3705076 w 3706974"/>
              <a:gd name="connsiteY1" fmla="*/ 31198 h 1372843"/>
              <a:gd name="connsiteX2" fmla="*/ 3706974 w 3706974"/>
              <a:gd name="connsiteY2" fmla="*/ 1208489 h 1372843"/>
              <a:gd name="connsiteX3" fmla="*/ 3422304 w 3706974"/>
              <a:gd name="connsiteY3" fmla="*/ 1372843 h 1372843"/>
              <a:gd name="connsiteX4" fmla="*/ 328 w 3706974"/>
              <a:gd name="connsiteY4" fmla="*/ 1372843 h 1372843"/>
              <a:gd name="connsiteX5" fmla="*/ 328 w 3706974"/>
              <a:gd name="connsiteY5" fmla="*/ 0 h 1372843"/>
              <a:gd name="connsiteX0" fmla="*/ 8515847 w 12222493"/>
              <a:gd name="connsiteY0" fmla="*/ 0 h 1372843"/>
              <a:gd name="connsiteX1" fmla="*/ 12220595 w 12222493"/>
              <a:gd name="connsiteY1" fmla="*/ 31198 h 1372843"/>
              <a:gd name="connsiteX2" fmla="*/ 12222493 w 12222493"/>
              <a:gd name="connsiteY2" fmla="*/ 1208489 h 1372843"/>
              <a:gd name="connsiteX3" fmla="*/ 11937823 w 12222493"/>
              <a:gd name="connsiteY3" fmla="*/ 1372843 h 1372843"/>
              <a:gd name="connsiteX4" fmla="*/ 0 w 12222493"/>
              <a:gd name="connsiteY4" fmla="*/ 1372843 h 1372843"/>
              <a:gd name="connsiteX5" fmla="*/ 8515847 w 12222493"/>
              <a:gd name="connsiteY5" fmla="*/ 0 h 1372843"/>
              <a:gd name="connsiteX0" fmla="*/ 0 w 12238395"/>
              <a:gd name="connsiteY0" fmla="*/ 111925 h 1341645"/>
              <a:gd name="connsiteX1" fmla="*/ 12236497 w 12238395"/>
              <a:gd name="connsiteY1" fmla="*/ 0 h 1341645"/>
              <a:gd name="connsiteX2" fmla="*/ 12238395 w 12238395"/>
              <a:gd name="connsiteY2" fmla="*/ 1177291 h 1341645"/>
              <a:gd name="connsiteX3" fmla="*/ 11953725 w 12238395"/>
              <a:gd name="connsiteY3" fmla="*/ 1341645 h 1341645"/>
              <a:gd name="connsiteX4" fmla="*/ 15902 w 12238395"/>
              <a:gd name="connsiteY4" fmla="*/ 1341645 h 1341645"/>
              <a:gd name="connsiteX5" fmla="*/ 0 w 12238395"/>
              <a:gd name="connsiteY5" fmla="*/ 111925 h 1341645"/>
              <a:gd name="connsiteX0" fmla="*/ 0 w 12268311"/>
              <a:gd name="connsiteY0" fmla="*/ 0 h 1229720"/>
              <a:gd name="connsiteX1" fmla="*/ 12268302 w 12268311"/>
              <a:gd name="connsiteY1" fmla="*/ 142517 h 1229720"/>
              <a:gd name="connsiteX2" fmla="*/ 12238395 w 12268311"/>
              <a:gd name="connsiteY2" fmla="*/ 1065366 h 1229720"/>
              <a:gd name="connsiteX3" fmla="*/ 11953725 w 12268311"/>
              <a:gd name="connsiteY3" fmla="*/ 1229720 h 1229720"/>
              <a:gd name="connsiteX4" fmla="*/ 15902 w 12268311"/>
              <a:gd name="connsiteY4" fmla="*/ 1229720 h 1229720"/>
              <a:gd name="connsiteX5" fmla="*/ 0 w 12268311"/>
              <a:gd name="connsiteY5" fmla="*/ 0 h 1229720"/>
              <a:gd name="connsiteX0" fmla="*/ 0 w 12238395"/>
              <a:gd name="connsiteY0" fmla="*/ 0 h 1229720"/>
              <a:gd name="connsiteX1" fmla="*/ 12228546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15902 w 12238395"/>
              <a:gd name="connsiteY4" fmla="*/ 1229720 h 1229720"/>
              <a:gd name="connsiteX5" fmla="*/ 0 w 12238395"/>
              <a:gd name="connsiteY5" fmla="*/ 0 h 1229720"/>
              <a:gd name="connsiteX0" fmla="*/ 0 w 12238395"/>
              <a:gd name="connsiteY0" fmla="*/ 0 h 1229720"/>
              <a:gd name="connsiteX1" fmla="*/ 12237782 w 12238395"/>
              <a:gd name="connsiteY1" fmla="*/ 23248 h 1229720"/>
              <a:gd name="connsiteX2" fmla="*/ 12238395 w 12238395"/>
              <a:gd name="connsiteY2" fmla="*/ 1065366 h 1229720"/>
              <a:gd name="connsiteX3" fmla="*/ 11953725 w 12238395"/>
              <a:gd name="connsiteY3" fmla="*/ 1229720 h 1229720"/>
              <a:gd name="connsiteX4" fmla="*/ 40533 w 12238395"/>
              <a:gd name="connsiteY4" fmla="*/ 1229720 h 1229720"/>
              <a:gd name="connsiteX5" fmla="*/ 0 w 12238395"/>
              <a:gd name="connsiteY5" fmla="*/ 0 h 1229720"/>
              <a:gd name="connsiteX0" fmla="*/ 0 w 12198371"/>
              <a:gd name="connsiteY0" fmla="*/ 149164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149164 h 1206472"/>
              <a:gd name="connsiteX0" fmla="*/ 0 w 12198371"/>
              <a:gd name="connsiteY0" fmla="*/ 4461 h 1206472"/>
              <a:gd name="connsiteX1" fmla="*/ 12197758 w 12198371"/>
              <a:gd name="connsiteY1" fmla="*/ 0 h 1206472"/>
              <a:gd name="connsiteX2" fmla="*/ 12198371 w 12198371"/>
              <a:gd name="connsiteY2" fmla="*/ 1042118 h 1206472"/>
              <a:gd name="connsiteX3" fmla="*/ 11913701 w 12198371"/>
              <a:gd name="connsiteY3" fmla="*/ 1206472 h 1206472"/>
              <a:gd name="connsiteX4" fmla="*/ 509 w 12198371"/>
              <a:gd name="connsiteY4" fmla="*/ 1206472 h 1206472"/>
              <a:gd name="connsiteX5" fmla="*/ 0 w 12198371"/>
              <a:gd name="connsiteY5" fmla="*/ 4461 h 120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8371" h="1206472">
                <a:moveTo>
                  <a:pt x="0" y="4461"/>
                </a:moveTo>
                <a:lnTo>
                  <a:pt x="12197758" y="0"/>
                </a:lnTo>
                <a:cubicBezTo>
                  <a:pt x="12198391" y="111484"/>
                  <a:pt x="12197738" y="930634"/>
                  <a:pt x="12198371" y="1042118"/>
                </a:cubicBezTo>
                <a:lnTo>
                  <a:pt x="11913701" y="1206472"/>
                </a:lnTo>
                <a:lnTo>
                  <a:pt x="509" y="1206472"/>
                </a:lnTo>
                <a:cubicBezTo>
                  <a:pt x="-628" y="987397"/>
                  <a:pt x="1137" y="223536"/>
                  <a:pt x="0" y="4461"/>
                </a:cubicBezTo>
                <a:close/>
              </a:path>
            </a:pathLst>
          </a:custGeom>
          <a:solidFill>
            <a:schemeClr val="bg1"/>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723013" y="170174"/>
            <a:ext cx="10757333" cy="978729"/>
          </a:xfrm>
        </p:spPr>
        <p:txBody>
          <a:bodyPr anchor="ctr" anchorCtr="0"/>
          <a:lstStyle>
            <a:lvl1pPr>
              <a:defRPr sz="3200">
                <a:solidFill>
                  <a:schemeClr val="accent1"/>
                </a:solidFill>
              </a:defRPr>
            </a:lvl1pPr>
          </a:lstStyle>
          <a:p>
            <a:r>
              <a:rPr lang="en-US" dirty="0"/>
              <a:t>Click to add title</a:t>
            </a:r>
            <a:br>
              <a:rPr lang="en-US" dirty="0"/>
            </a:br>
            <a:r>
              <a:rPr lang="en-US" dirty="0"/>
              <a:t>(You can also add a second line)</a:t>
            </a:r>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6905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 Col) E/No Header">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475488" y="1916112"/>
            <a:ext cx="5544312"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6172200" y="1916112"/>
            <a:ext cx="5540424"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6738534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t (2 Col) E/No Head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13" name="Content Placeholder 2"/>
          <p:cNvSpPr>
            <a:spLocks noGrp="1"/>
          </p:cNvSpPr>
          <p:nvPr>
            <p:ph sz="half" idx="1"/>
          </p:nvPr>
        </p:nvSpPr>
        <p:spPr>
          <a:xfrm>
            <a:off x="475488" y="1916112"/>
            <a:ext cx="11237136" cy="4033167"/>
          </a:xfrm>
        </p:spPr>
        <p:txBody>
          <a:bodyPr/>
          <a:lstStyle>
            <a:lvl1pPr>
              <a:defRPr sz="2400"/>
            </a:lvl1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8465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pic>
        <p:nvPicPr>
          <p:cNvPr id="14" nam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5488" y="6255434"/>
            <a:ext cx="1628565" cy="413926"/>
          </a:xfrm>
          <a:prstGeom prst="rect">
            <a:avLst/>
          </a:prstGeom>
        </p:spPr>
      </p:pic>
      <p:grpSp>
        <p:nvGrpSpPr>
          <p:cNvPr id="15" name="triple hexagon"/>
          <p:cNvGrpSpPr/>
          <p:nvPr userDrawn="1"/>
        </p:nvGrpSpPr>
        <p:grpSpPr>
          <a:xfrm>
            <a:off x="11480347" y="6309320"/>
            <a:ext cx="690481" cy="765608"/>
            <a:chOff x="1056924" y="664846"/>
            <a:chExt cx="2500100" cy="2772120"/>
          </a:xfrm>
        </p:grpSpPr>
        <p:sp>
          <p:nvSpPr>
            <p:cNvPr id="16" name="Hexagon 15"/>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exagon 16"/>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4286445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4316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Light)">
    <p:spTree>
      <p:nvGrpSpPr>
        <p:cNvPr id="1" name=""/>
        <p:cNvGrpSpPr/>
        <p:nvPr/>
      </p:nvGrpSpPr>
      <p:grpSpPr>
        <a:xfrm>
          <a:off x="0" y="0"/>
          <a:ext cx="0" cy="0"/>
          <a:chOff x="0" y="0"/>
          <a:chExt cx="0" cy="0"/>
        </a:xfrm>
      </p:grpSpPr>
      <p:sp>
        <p:nvSpPr>
          <p:cNvPr id="13" name="Chevron 12"/>
          <p:cNvSpPr/>
          <p:nvPr userDrawn="1"/>
        </p:nvSpPr>
        <p:spPr>
          <a:xfrm rot="10800000" flipH="1">
            <a:off x="4187046" y="4824007"/>
            <a:ext cx="245428" cy="720080"/>
          </a:xfrm>
          <a:prstGeom prst="chevron">
            <a:avLst>
              <a:gd name="adj" fmla="val 635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a:off x="7666528" y="4812307"/>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3"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16" name="Picture 15">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2" name="Text Placeholder 41"/>
          <p:cNvSpPr>
            <a:spLocks noGrp="1"/>
          </p:cNvSpPr>
          <p:nvPr>
            <p:ph type="body" sz="quarter" idx="12" hasCustomPrompt="1"/>
          </p:nvPr>
        </p:nvSpPr>
        <p:spPr>
          <a:xfrm>
            <a:off x="4604644" y="493421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4" name="Text Placeholder 41"/>
          <p:cNvSpPr>
            <a:spLocks noGrp="1"/>
          </p:cNvSpPr>
          <p:nvPr>
            <p:ph type="body" sz="quarter" idx="20" hasCustomPrompt="1"/>
          </p:nvPr>
        </p:nvSpPr>
        <p:spPr>
          <a:xfrm>
            <a:off x="7824192" y="493421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Picture/Light)">
    <p:spTree>
      <p:nvGrpSpPr>
        <p:cNvPr id="1" name=""/>
        <p:cNvGrpSpPr/>
        <p:nvPr/>
      </p:nvGrpSpPr>
      <p:grpSpPr>
        <a:xfrm>
          <a:off x="0" y="0"/>
          <a:ext cx="0" cy="0"/>
          <a:chOff x="0" y="0"/>
          <a:chExt cx="0" cy="0"/>
        </a:xfrm>
      </p:grpSpPr>
      <p:sp>
        <p:nvSpPr>
          <p:cNvPr id="28" name="Picture Placeholder 2"/>
          <p:cNvSpPr>
            <a:spLocks noGrp="1"/>
          </p:cNvSpPr>
          <p:nvPr>
            <p:ph type="pic" sz="quarter" idx="20"/>
          </p:nvPr>
        </p:nvSpPr>
        <p:spPr>
          <a:xfrm>
            <a:off x="5159374" y="4395788"/>
            <a:ext cx="1440000" cy="1292400"/>
          </a:xfrm>
        </p:spPr>
        <p:txBody>
          <a:bodyPr>
            <a:noAutofit/>
          </a:bodyPr>
          <a:lstStyle>
            <a:lvl1pPr marL="0" indent="0">
              <a:buFontTx/>
              <a:buNone/>
              <a:defRPr sz="1600">
                <a:solidFill>
                  <a:schemeClr val="tx2"/>
                </a:solidFill>
              </a:defRPr>
            </a:lvl1pPr>
          </a:lstStyle>
          <a:p>
            <a:r>
              <a:rPr lang="en-US" smtClean="0"/>
              <a:t>Click icon to add picture</a:t>
            </a:r>
            <a:endParaRPr lang="en-US"/>
          </a:p>
        </p:txBody>
      </p:sp>
      <p:cxnSp>
        <p:nvCxnSpPr>
          <p:cNvPr id="15" name="Straight Connector 14"/>
          <p:cNvCxnSpPr/>
          <p:nvPr userDrawn="1"/>
        </p:nvCxnSpPr>
        <p:spPr>
          <a:xfrm>
            <a:off x="4223792" y="1210968"/>
            <a:ext cx="0" cy="24482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27" name="Text Placeholder 21"/>
          <p:cNvSpPr>
            <a:spLocks noGrp="1"/>
          </p:cNvSpPr>
          <p:nvPr>
            <p:ph type="body" sz="quarter" idx="19" hasCustomPrompt="1"/>
          </p:nvPr>
        </p:nvSpPr>
        <p:spPr>
          <a:xfrm>
            <a:off x="5014913" y="2500095"/>
            <a:ext cx="5545583" cy="618631"/>
          </a:xfrm>
        </p:spPr>
        <p:txBody>
          <a:bodyPr anchor="t">
            <a:normAutofit/>
          </a:bodyPr>
          <a:lstStyle>
            <a:lvl1pPr marL="0" indent="0">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cxnSp>
        <p:nvCxnSpPr>
          <p:cNvPr id="23" name="Straight Connector 22">
            <a:extLst>
              <a:ext uri="{FF2B5EF4-FFF2-40B4-BE49-F238E27FC236}">
                <a16:creationId xmlns:a16="http://schemas.microsoft.com/office/drawing/2014/main" id="{22539375-7CB7-4017-A8E7-37036A8B63B4}"/>
              </a:ext>
            </a:extLst>
          </p:cNvPr>
          <p:cNvCxnSpPr>
            <a:cxnSpLocks/>
          </p:cNvCxnSpPr>
          <p:nvPr userDrawn="1"/>
        </p:nvCxnSpPr>
        <p:spPr>
          <a:xfrm flipH="1">
            <a:off x="7032104" y="5319194"/>
            <a:ext cx="374441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41"/>
          <p:cNvSpPr>
            <a:spLocks noGrp="1"/>
          </p:cNvSpPr>
          <p:nvPr>
            <p:ph type="body" sz="quarter" idx="12" hasCustomPrompt="1"/>
          </p:nvPr>
        </p:nvSpPr>
        <p:spPr>
          <a:xfrm>
            <a:off x="7014300" y="4429718"/>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2" name="Text Placeholder 41"/>
          <p:cNvSpPr>
            <a:spLocks noGrp="1"/>
          </p:cNvSpPr>
          <p:nvPr>
            <p:ph type="body" sz="quarter" idx="21" hasCustomPrompt="1"/>
          </p:nvPr>
        </p:nvSpPr>
        <p:spPr>
          <a:xfrm>
            <a:off x="7014300" y="5673138"/>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19" name="Picture 18">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1080000" y="957600"/>
            <a:ext cx="2426350" cy="2953512"/>
          </a:xfrm>
          <a:prstGeom prst="rect">
            <a:avLst/>
          </a:prstGeom>
        </p:spPr>
      </p:pic>
      <p:sp>
        <p:nvSpPr>
          <p:cNvPr id="21" name="Rectangle 20"/>
          <p:cNvSpPr/>
          <p:nvPr userDrawn="1"/>
        </p:nvSpPr>
        <p:spPr>
          <a:xfrm>
            <a:off x="5160384" y="569063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3/Light)">
    <p:bg>
      <p:bgPr>
        <a:solidFill>
          <a:schemeClr val="bg1"/>
        </a:solidFill>
        <a:effectLst/>
      </p:bgPr>
    </p:bg>
    <p:spTree>
      <p:nvGrpSpPr>
        <p:cNvPr id="1" name=""/>
        <p:cNvGrpSpPr/>
        <p:nvPr/>
      </p:nvGrpSpPr>
      <p:grpSpPr>
        <a:xfrm>
          <a:off x="0" y="0"/>
          <a:ext cx="0" cy="0"/>
          <a:chOff x="0" y="0"/>
          <a:chExt cx="0" cy="0"/>
        </a:xfrm>
      </p:grpSpPr>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userDrawn="1"/>
        </p:nvCxnSpPr>
        <p:spPr>
          <a:xfrm>
            <a:off x="8216219" y="1844824"/>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Text Placeholder 41"/>
          <p:cNvSpPr>
            <a:spLocks noGrp="1"/>
          </p:cNvSpPr>
          <p:nvPr>
            <p:ph type="body" sz="quarter" idx="13" hasCustomPrompt="1"/>
          </p:nvPr>
        </p:nvSpPr>
        <p:spPr>
          <a:xfrm>
            <a:off x="5154335" y="194879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0" name="Text Placeholder 41"/>
          <p:cNvSpPr>
            <a:spLocks noGrp="1"/>
          </p:cNvSpPr>
          <p:nvPr>
            <p:ph type="body" sz="quarter" idx="20" hasCustomPrompt="1"/>
          </p:nvPr>
        </p:nvSpPr>
        <p:spPr>
          <a:xfrm>
            <a:off x="8373883" y="194879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2" name="Straight Connector 61"/>
          <p:cNvCxnSpPr>
            <a:cxnSpLocks/>
          </p:cNvCxnSpPr>
          <p:nvPr userDrawn="1"/>
        </p:nvCxnSpPr>
        <p:spPr>
          <a:xfrm flipH="1">
            <a:off x="5159376" y="283082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cxnSpLocks/>
          </p:cNvCxnSpPr>
          <p:nvPr userDrawn="1"/>
        </p:nvCxnSpPr>
        <p:spPr>
          <a:xfrm>
            <a:off x="8216219" y="3118860"/>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4" name="Text Placeholder 41"/>
          <p:cNvSpPr>
            <a:spLocks noGrp="1"/>
          </p:cNvSpPr>
          <p:nvPr>
            <p:ph type="body" sz="quarter" idx="21" hasCustomPrompt="1"/>
          </p:nvPr>
        </p:nvSpPr>
        <p:spPr>
          <a:xfrm>
            <a:off x="5154335" y="322283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5" name="Text Placeholder 41"/>
          <p:cNvSpPr>
            <a:spLocks noGrp="1"/>
          </p:cNvSpPr>
          <p:nvPr>
            <p:ph type="body" sz="quarter" idx="22" hasCustomPrompt="1"/>
          </p:nvPr>
        </p:nvSpPr>
        <p:spPr>
          <a:xfrm>
            <a:off x="8373883" y="322283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66" name="Straight Connector 65"/>
          <p:cNvCxnSpPr>
            <a:cxnSpLocks/>
          </p:cNvCxnSpPr>
          <p:nvPr userDrawn="1"/>
        </p:nvCxnSpPr>
        <p:spPr>
          <a:xfrm flipH="1">
            <a:off x="5159376" y="4104864"/>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userDrawn="1"/>
        </p:nvCxnSpPr>
        <p:spPr>
          <a:xfrm>
            <a:off x="8216219" y="4342996"/>
            <a:ext cx="0" cy="7434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Text Placeholder 41"/>
          <p:cNvSpPr>
            <a:spLocks noGrp="1"/>
          </p:cNvSpPr>
          <p:nvPr>
            <p:ph type="body" sz="quarter" idx="23" hasCustomPrompt="1"/>
          </p:nvPr>
        </p:nvSpPr>
        <p:spPr>
          <a:xfrm>
            <a:off x="5154335" y="4446971"/>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69" name="Text Placeholder 41"/>
          <p:cNvSpPr>
            <a:spLocks noGrp="1"/>
          </p:cNvSpPr>
          <p:nvPr>
            <p:ph type="body" sz="quarter" idx="24" hasCustomPrompt="1"/>
          </p:nvPr>
        </p:nvSpPr>
        <p:spPr>
          <a:xfrm>
            <a:off x="8373883" y="4446971"/>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cxnSp>
        <p:nvCxnSpPr>
          <p:cNvPr id="70" name="Straight Connector 69"/>
          <p:cNvCxnSpPr>
            <a:cxnSpLocks/>
          </p:cNvCxnSpPr>
          <p:nvPr userDrawn="1"/>
        </p:nvCxnSpPr>
        <p:spPr>
          <a:xfrm flipH="1">
            <a:off x="5159376" y="5329000"/>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baseline="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pic>
        <p:nvPicPr>
          <p:cNvPr id="22" name="Picture 21">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C2F0415-E8E5-4100-9D28-692EBB2C635E}"/>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chemeClr val="bg1"/>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chemeClr val="bg1"/>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5" name="Picture 14">
            <a:extLst>
              <a:ext uri="{FF2B5EF4-FFF2-40B4-BE49-F238E27FC236}">
                <a16:creationId xmlns:a16="http://schemas.microsoft.com/office/drawing/2014/main" id="{B66A93E2-FED8-404D-B45D-DD4BF3CF4D1C}"/>
              </a:ext>
            </a:extLst>
          </p:cNvPr>
          <p:cNvPicPr>
            <a:picLocks noChangeAspect="1"/>
          </p:cNvPicPr>
          <p:nvPr userDrawn="1"/>
        </p:nvPicPr>
        <p:blipFill>
          <a:blip r:embed="rId4"/>
          <a:stretch>
            <a:fillRect/>
          </a:stretch>
        </p:blipFill>
        <p:spPr>
          <a:xfrm>
            <a:off x="8968554" y="5907645"/>
            <a:ext cx="1960559" cy="813837"/>
          </a:xfrm>
          <a:prstGeom prst="rect">
            <a:avLst/>
          </a:prstGeom>
        </p:spPr>
      </p:pic>
    </p:spTree>
    <p:extLst>
      <p:ext uri="{BB962C8B-B14F-4D97-AF65-F5344CB8AC3E}">
        <p14:creationId xmlns:p14="http://schemas.microsoft.com/office/powerpoint/2010/main" val="51456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3/Picture/Light)">
    <p:bg>
      <p:bgPr>
        <a:solidFill>
          <a:schemeClr val="bg1"/>
        </a:solidFill>
        <a:effectLst/>
      </p:bgPr>
    </p:bg>
    <p:spTree>
      <p:nvGrpSpPr>
        <p:cNvPr id="1" name=""/>
        <p:cNvGrpSpPr/>
        <p:nvPr/>
      </p:nvGrpSpPr>
      <p:grpSpPr>
        <a:xfrm>
          <a:off x="0" y="0"/>
          <a:ext cx="0" cy="0"/>
          <a:chOff x="0" y="0"/>
          <a:chExt cx="0" cy="0"/>
        </a:xfrm>
      </p:grpSpPr>
      <p:sp>
        <p:nvSpPr>
          <p:cNvPr id="34" name="Picture Placeholder 2"/>
          <p:cNvSpPr>
            <a:spLocks noGrp="1"/>
          </p:cNvSpPr>
          <p:nvPr>
            <p:ph type="pic" sz="quarter" idx="20"/>
          </p:nvPr>
        </p:nvSpPr>
        <p:spPr>
          <a:xfrm>
            <a:off x="5159376" y="1385481"/>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23" name="Picture Placeholder 2">
            <a:extLst>
              <a:ext uri="{FF2B5EF4-FFF2-40B4-BE49-F238E27FC236}">
                <a16:creationId xmlns:a16="http://schemas.microsoft.com/office/drawing/2014/main" id="{330A1296-7497-4DA9-917C-D30384EDAA8B}"/>
              </a:ext>
            </a:extLst>
          </p:cNvPr>
          <p:cNvSpPr>
            <a:spLocks noGrp="1"/>
          </p:cNvSpPr>
          <p:nvPr>
            <p:ph type="pic" sz="quarter" idx="33"/>
          </p:nvPr>
        </p:nvSpPr>
        <p:spPr>
          <a:xfrm>
            <a:off x="5159376" y="3141604"/>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sp>
        <p:nvSpPr>
          <p:cNvPr id="28" name="Picture Placeholder 2">
            <a:extLst>
              <a:ext uri="{FF2B5EF4-FFF2-40B4-BE49-F238E27FC236}">
                <a16:creationId xmlns:a16="http://schemas.microsoft.com/office/drawing/2014/main" id="{0823AA8B-5003-49FA-BC03-1C2B8A0AC12A}"/>
              </a:ext>
            </a:extLst>
          </p:cNvPr>
          <p:cNvSpPr>
            <a:spLocks noGrp="1"/>
          </p:cNvSpPr>
          <p:nvPr>
            <p:ph type="pic" sz="quarter" idx="34"/>
          </p:nvPr>
        </p:nvSpPr>
        <p:spPr>
          <a:xfrm>
            <a:off x="5159376" y="4926832"/>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dirty="0"/>
          </a:p>
        </p:txBody>
      </p:sp>
      <p:cxnSp>
        <p:nvCxnSpPr>
          <p:cNvPr id="26" name="Straight Connector 25"/>
          <p:cNvCxnSpPr>
            <a:cxnSpLocks/>
          </p:cNvCxnSpPr>
          <p:nvPr userDrawn="1"/>
        </p:nvCxnSpPr>
        <p:spPr>
          <a:xfrm>
            <a:off x="4223792" y="314950"/>
            <a:ext cx="0" cy="62281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userDrawn="1"/>
        </p:nvCxnSpPr>
        <p:spPr>
          <a:xfrm flipH="1">
            <a:off x="5159376" y="2932788"/>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p:cNvCxnSpPr>
          <p:nvPr userDrawn="1"/>
        </p:nvCxnSpPr>
        <p:spPr>
          <a:xfrm flipH="1">
            <a:off x="5159376" y="4707246"/>
            <a:ext cx="655324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73" name="Text Placeholder 21"/>
          <p:cNvSpPr>
            <a:spLocks noGrp="1"/>
          </p:cNvSpPr>
          <p:nvPr>
            <p:ph type="body" sz="quarter" idx="19" hasCustomPrompt="1"/>
          </p:nvPr>
        </p:nvSpPr>
        <p:spPr>
          <a:xfrm>
            <a:off x="407368" y="5032401"/>
            <a:ext cx="3409058" cy="618631"/>
          </a:xfrm>
        </p:spPr>
        <p:txBody>
          <a:bodyPr anchor="t">
            <a:normAutofit/>
          </a:bodyPr>
          <a:lstStyle>
            <a:lvl1pPr marL="0" indent="0" algn="ctr">
              <a:buFont typeface="Arial" charset="0"/>
              <a:buNone/>
              <a:defRPr sz="3800" i="0">
                <a:solidFill>
                  <a:schemeClr val="accent2"/>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Thank you</a:t>
            </a:r>
            <a:endParaRPr lang="en-US" dirty="0"/>
          </a:p>
        </p:txBody>
      </p:sp>
      <p:sp>
        <p:nvSpPr>
          <p:cNvPr id="25" name="Text Placeholder 41"/>
          <p:cNvSpPr>
            <a:spLocks noGrp="1"/>
          </p:cNvSpPr>
          <p:nvPr>
            <p:ph type="body" sz="quarter" idx="25" hasCustomPrompt="1"/>
          </p:nvPr>
        </p:nvSpPr>
        <p:spPr>
          <a:xfrm>
            <a:off x="6953585" y="1414739"/>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27" name="Text Placeholder 41"/>
          <p:cNvSpPr>
            <a:spLocks noGrp="1"/>
          </p:cNvSpPr>
          <p:nvPr>
            <p:ph type="body" sz="quarter" idx="26" hasCustomPrompt="1"/>
          </p:nvPr>
        </p:nvSpPr>
        <p:spPr>
          <a:xfrm>
            <a:off x="6953586" y="2142810"/>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0" name="Text Placeholder 41"/>
          <p:cNvSpPr>
            <a:spLocks noGrp="1"/>
          </p:cNvSpPr>
          <p:nvPr>
            <p:ph type="body" sz="quarter" idx="27" hasCustomPrompt="1"/>
          </p:nvPr>
        </p:nvSpPr>
        <p:spPr>
          <a:xfrm>
            <a:off x="6953585" y="3187234"/>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1" name="Text Placeholder 41"/>
          <p:cNvSpPr>
            <a:spLocks noGrp="1"/>
          </p:cNvSpPr>
          <p:nvPr>
            <p:ph type="body" sz="quarter" idx="28" hasCustomPrompt="1"/>
          </p:nvPr>
        </p:nvSpPr>
        <p:spPr>
          <a:xfrm>
            <a:off x="6953586" y="3915305"/>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sp>
        <p:nvSpPr>
          <p:cNvPr id="32" name="Text Placeholder 41"/>
          <p:cNvSpPr>
            <a:spLocks noGrp="1"/>
          </p:cNvSpPr>
          <p:nvPr>
            <p:ph type="body" sz="quarter" idx="29" hasCustomPrompt="1"/>
          </p:nvPr>
        </p:nvSpPr>
        <p:spPr>
          <a:xfrm>
            <a:off x="6953585" y="4961693"/>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Person</a:t>
            </a:r>
          </a:p>
        </p:txBody>
      </p:sp>
      <p:sp>
        <p:nvSpPr>
          <p:cNvPr id="33" name="Text Placeholder 41"/>
          <p:cNvSpPr>
            <a:spLocks noGrp="1"/>
          </p:cNvSpPr>
          <p:nvPr>
            <p:ph type="body" sz="quarter" idx="30" hasCustomPrompt="1"/>
          </p:nvPr>
        </p:nvSpPr>
        <p:spPr>
          <a:xfrm>
            <a:off x="6953586" y="5689764"/>
            <a:ext cx="2929659" cy="535531"/>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a:t>Contact Information</a:t>
            </a:r>
          </a:p>
        </p:txBody>
      </p:sp>
      <p:pic>
        <p:nvPicPr>
          <p:cNvPr id="20" name="Picture 19">
            <a:extLst>
              <a:ext uri="{FF2B5EF4-FFF2-40B4-BE49-F238E27FC236}">
                <a16:creationId xmlns:a16="http://schemas.microsoft.com/office/drawing/2014/main" id="{8EB38AAB-59EB-4788-8828-B01DC64D7B43}"/>
              </a:ext>
            </a:extLst>
          </p:cNvPr>
          <p:cNvPicPr>
            <a:picLocks noChangeAspect="1"/>
          </p:cNvPicPr>
          <p:nvPr userDrawn="1"/>
        </p:nvPicPr>
        <p:blipFill>
          <a:blip r:embed="rId2"/>
          <a:stretch>
            <a:fillRect/>
          </a:stretch>
        </p:blipFill>
        <p:spPr>
          <a:xfrm>
            <a:off x="900000" y="957600"/>
            <a:ext cx="2426350" cy="2953512"/>
          </a:xfrm>
          <a:prstGeom prst="rect">
            <a:avLst/>
          </a:prstGeom>
        </p:spPr>
      </p:pic>
      <p:sp>
        <p:nvSpPr>
          <p:cNvPr id="39" name="Rectangle 38">
            <a:extLst>
              <a:ext uri="{FF2B5EF4-FFF2-40B4-BE49-F238E27FC236}">
                <a16:creationId xmlns:a16="http://schemas.microsoft.com/office/drawing/2014/main" id="{4B7D3FC3-69E7-4243-B417-C3ABCE8F7C58}"/>
              </a:ext>
            </a:extLst>
          </p:cNvPr>
          <p:cNvSpPr/>
          <p:nvPr userDrawn="1"/>
        </p:nvSpPr>
        <p:spPr>
          <a:xfrm>
            <a:off x="5160384" y="2677792"/>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5E81246-6274-453E-8EE1-C96AAAB56787}"/>
              </a:ext>
            </a:extLst>
          </p:cNvPr>
          <p:cNvSpPr/>
          <p:nvPr userDrawn="1"/>
        </p:nvSpPr>
        <p:spPr>
          <a:xfrm>
            <a:off x="5160384" y="443391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D78AEAA-A5DE-4FC6-B073-38C0F65BAA34}"/>
              </a:ext>
            </a:extLst>
          </p:cNvPr>
          <p:cNvSpPr/>
          <p:nvPr userDrawn="1"/>
        </p:nvSpPr>
        <p:spPr>
          <a:xfrm>
            <a:off x="5160384" y="6219143"/>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Intr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178857-D7D5-44BA-AE93-24F52AEBDD41}"/>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35483" b="35459"/>
          <a:stretch/>
        </p:blipFill>
        <p:spPr>
          <a:xfrm flipH="1">
            <a:off x="0" y="-1"/>
            <a:ext cx="12192000" cy="6860680"/>
          </a:xfrm>
          <a:prstGeom prst="rect">
            <a:avLst/>
          </a:prstGeom>
        </p:spPr>
      </p:pic>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4"/>
              </a:buBlip>
              <a:defRPr sz="3600">
                <a:solidFill>
                  <a:schemeClr val="bg1"/>
                </a:solidFill>
              </a:defRPr>
            </a:lvl1pPr>
            <a:lvl2pPr marL="685800" indent="-228600">
              <a:buSzPct val="80000"/>
              <a:buFontTx/>
              <a:buBlip>
                <a:blip r:embed="rId4"/>
              </a:buBlip>
              <a:defRPr sz="2800">
                <a:solidFill>
                  <a:schemeClr val="bg1"/>
                </a:solidFill>
              </a:defRPr>
            </a:lvl2pPr>
            <a:lvl3pPr marL="1143000" indent="-228600">
              <a:buSzPct val="80000"/>
              <a:buFontTx/>
              <a:buBlip>
                <a:blip r:embed="rId4"/>
              </a:buBlip>
              <a:defRPr>
                <a:solidFill>
                  <a:schemeClr val="bg1"/>
                </a:solidFill>
              </a:defRPr>
            </a:lvl3pPr>
            <a:lvl4pPr marL="1600200" indent="-228600">
              <a:buSzPct val="80000"/>
              <a:buFontTx/>
              <a:buBlip>
                <a:blip r:embed="rId4"/>
              </a:buBlip>
              <a:defRPr>
                <a:solidFill>
                  <a:schemeClr val="bg1"/>
                </a:solidFill>
              </a:defRPr>
            </a:lvl4pPr>
            <a:lvl5pPr marL="2057400" indent="-228600">
              <a:buSzPct val="80000"/>
              <a:buFontTx/>
              <a:buBlip>
                <a:blip r:embed="rId4"/>
              </a:buBlip>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a:extLst>
              <a:ext uri="{FF2B5EF4-FFF2-40B4-BE49-F238E27FC236}">
                <a16:creationId xmlns:a16="http://schemas.microsoft.com/office/drawing/2014/main" id="{E82E2399-49A3-4309-87FC-15EC665474BD}"/>
              </a:ext>
            </a:extLst>
          </p:cNvPr>
          <p:cNvPicPr>
            <a:picLocks noChangeAspect="1"/>
          </p:cNvPicPr>
          <p:nvPr userDrawn="1"/>
        </p:nvPicPr>
        <p:blipFill>
          <a:blip r:embed="rId5"/>
          <a:stretch>
            <a:fillRect/>
          </a:stretch>
        </p:blipFill>
        <p:spPr>
          <a:xfrm>
            <a:off x="8968554" y="5907645"/>
            <a:ext cx="1960559" cy="81383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182990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cxnSp>
        <p:nvCxnSpPr>
          <p:cNvPr id="16" name="Straight Connector 15"/>
          <p:cNvCxnSpPr>
            <a:cxnSpLocks/>
          </p:cNvCxnSpPr>
          <p:nvPr userDrawn="1"/>
        </p:nvCxnSpPr>
        <p:spPr>
          <a:xfrm>
            <a:off x="4799856" y="4264803"/>
            <a:ext cx="0" cy="209154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Picture Placeholder 2"/>
          <p:cNvSpPr>
            <a:spLocks noGrp="1"/>
          </p:cNvSpPr>
          <p:nvPr>
            <p:ph type="pic" sz="quarter" idx="37"/>
          </p:nvPr>
        </p:nvSpPr>
        <p:spPr>
          <a:xfrm>
            <a:off x="5250848" y="4361934"/>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8" name="Rectangle 17">
            <a:extLst>
              <a:ext uri="{FF2B5EF4-FFF2-40B4-BE49-F238E27FC236}">
                <a16:creationId xmlns:a16="http://schemas.microsoft.com/office/drawing/2014/main" id="{4B7D3FC3-69E7-4243-B417-C3ABCE8F7C58}"/>
              </a:ext>
            </a:extLst>
          </p:cNvPr>
          <p:cNvSpPr/>
          <p:nvPr userDrawn="1"/>
        </p:nvSpPr>
        <p:spPr>
          <a:xfrm>
            <a:off x="5251856" y="5654245"/>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1"/>
          <p:cNvSpPr>
            <a:spLocks noGrp="1"/>
          </p:cNvSpPr>
          <p:nvPr>
            <p:ph type="body" sz="quarter" idx="38" hasCustomPrompt="1"/>
          </p:nvPr>
        </p:nvSpPr>
        <p:spPr>
          <a:xfrm>
            <a:off x="5238441" y="5786394"/>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161889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Alt">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itle 31"/>
          <p:cNvSpPr>
            <a:spLocks noGrp="1"/>
          </p:cNvSpPr>
          <p:nvPr>
            <p:ph type="title" hasCustomPrompt="1"/>
          </p:nvPr>
        </p:nvSpPr>
        <p:spPr>
          <a:xfrm>
            <a:off x="2468353" y="2776955"/>
            <a:ext cx="7516079" cy="701731"/>
          </a:xfrm>
        </p:spPr>
        <p:txBody>
          <a:bodyPr anchor="t" anchorCtr="0">
            <a:normAutofit/>
          </a:bodyPr>
          <a:lstStyle>
            <a:lvl1pPr>
              <a:defRPr sz="4400">
                <a:solidFill>
                  <a:srgbClr val="1D2529"/>
                </a:solidFill>
              </a:defRPr>
            </a:lvl1pPr>
          </a:lstStyle>
          <a:p>
            <a:r>
              <a:rPr lang="en-US" dirty="0" smtClean="0"/>
              <a:t>[SECTION TITLE]</a:t>
            </a:r>
            <a:endParaRPr lang="en-US" dirty="0"/>
          </a:p>
        </p:txBody>
      </p:sp>
      <p:sp>
        <p:nvSpPr>
          <p:cNvPr id="28" name="Text Placeholder 46"/>
          <p:cNvSpPr>
            <a:spLocks noGrp="1"/>
          </p:cNvSpPr>
          <p:nvPr>
            <p:ph type="body" sz="quarter" idx="14" hasCustomPrompt="1"/>
          </p:nvPr>
        </p:nvSpPr>
        <p:spPr>
          <a:xfrm>
            <a:off x="2468354" y="2463023"/>
            <a:ext cx="7516078" cy="313932"/>
          </a:xfrm>
        </p:spPr>
        <p:txBody>
          <a:bodyPr wrap="square" anchor="ctr">
            <a:normAutofit/>
          </a:bodyPr>
          <a:lstStyle>
            <a:lvl1pPr marL="0" indent="0">
              <a:buNone/>
              <a:defRPr sz="1600" i="1" baseline="0">
                <a:solidFill>
                  <a:srgbClr val="1D2529"/>
                </a:solidFill>
              </a:defRPr>
            </a:lvl1pPr>
          </a:lstStyle>
          <a:p>
            <a:r>
              <a:rPr lang="en-US" dirty="0" smtClean="0"/>
              <a:t>[PRESENTATION TITLE]</a:t>
            </a:r>
            <a:endParaRPr lang="en-US" dirty="0"/>
          </a:p>
        </p:txBody>
      </p:sp>
      <p:sp>
        <p:nvSpPr>
          <p:cNvPr id="29" name="Text Placeholder 3"/>
          <p:cNvSpPr>
            <a:spLocks noGrp="1"/>
          </p:cNvSpPr>
          <p:nvPr>
            <p:ph type="body" sz="quarter" idx="15" hasCustomPrompt="1"/>
          </p:nvPr>
        </p:nvSpPr>
        <p:spPr>
          <a:xfrm>
            <a:off x="2468353" y="2149091"/>
            <a:ext cx="7516079" cy="313932"/>
          </a:xfrm>
        </p:spPr>
        <p:txBody>
          <a:bodyPr wrap="square" anchor="ctr">
            <a:normAutofit/>
          </a:bodyPr>
          <a:lstStyle>
            <a:lvl1pPr marL="0" indent="0">
              <a:buNone/>
              <a:defRPr sz="1600" baseline="0">
                <a:solidFill>
                  <a:schemeClr val="accent1"/>
                </a:solidFill>
              </a:defRPr>
            </a:lvl1pPr>
          </a:lstStyle>
          <a:p>
            <a:r>
              <a:rPr lang="en-US" dirty="0" smtClean="0"/>
              <a:t>Bennett Jones/Bennett Jones Academy [CHOOSE ONE]</a:t>
            </a:r>
            <a:endParaRPr lang="en-US" dirty="0"/>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pic>
        <p:nvPicPr>
          <p:cNvPr id="13" name="logo">
            <a:extLst>
              <a:ext uri="{FF2B5EF4-FFF2-40B4-BE49-F238E27FC236}">
                <a16:creationId xmlns:a16="http://schemas.microsoft.com/office/drawing/2014/main" id="{ABBB82BA-B79B-4D0C-B791-8EBC8F3F1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
        <p:nvSpPr>
          <p:cNvPr id="12" name="Picture Placeholder 2"/>
          <p:cNvSpPr>
            <a:spLocks noGrp="1"/>
          </p:cNvSpPr>
          <p:nvPr>
            <p:ph type="pic" sz="quarter" idx="20"/>
          </p:nvPr>
        </p:nvSpPr>
        <p:spPr>
          <a:xfrm>
            <a:off x="2495600" y="4361788"/>
            <a:ext cx="1440000" cy="1292400"/>
          </a:xfrm>
        </p:spPr>
        <p:txBody>
          <a:bodyPr>
            <a:noAutofit/>
          </a:bodyPr>
          <a:lstStyle>
            <a:lvl1pPr marL="0" indent="0">
              <a:buFontTx/>
              <a:buNone/>
              <a:defRPr sz="1200">
                <a:solidFill>
                  <a:schemeClr val="bg2">
                    <a:lumMod val="90000"/>
                  </a:schemeClr>
                </a:solidFill>
              </a:defRPr>
            </a:lvl1pPr>
          </a:lstStyle>
          <a:p>
            <a:r>
              <a:rPr lang="en-US" smtClean="0"/>
              <a:t>Click icon to add picture</a:t>
            </a:r>
            <a:endParaRPr lang="en-US"/>
          </a:p>
        </p:txBody>
      </p:sp>
      <p:sp>
        <p:nvSpPr>
          <p:cNvPr id="14" name="Rectangle 13">
            <a:extLst>
              <a:ext uri="{FF2B5EF4-FFF2-40B4-BE49-F238E27FC236}">
                <a16:creationId xmlns:a16="http://schemas.microsoft.com/office/drawing/2014/main" id="{4B7D3FC3-69E7-4243-B417-C3ABCE8F7C58}"/>
              </a:ext>
            </a:extLst>
          </p:cNvPr>
          <p:cNvSpPr/>
          <p:nvPr userDrawn="1"/>
        </p:nvSpPr>
        <p:spPr>
          <a:xfrm>
            <a:off x="2496608" y="5654099"/>
            <a:ext cx="1440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1"/>
          <p:cNvSpPr>
            <a:spLocks noGrp="1"/>
          </p:cNvSpPr>
          <p:nvPr>
            <p:ph type="body" sz="quarter" idx="36" hasCustomPrompt="1"/>
          </p:nvPr>
        </p:nvSpPr>
        <p:spPr>
          <a:xfrm>
            <a:off x="2483193" y="5786248"/>
            <a:ext cx="1812607" cy="570103"/>
          </a:xfrm>
        </p:spPr>
        <p:txBody>
          <a:bodyPr anchor="ctr">
            <a:normAutofit/>
          </a:bodyPr>
          <a:lstStyle>
            <a:lvl1pPr marL="0" indent="0">
              <a:spcBef>
                <a:spcPts val="0"/>
              </a:spcBef>
              <a:buFont typeface="Arial" charset="0"/>
              <a:buNone/>
              <a:defRPr sz="1600" baseline="0">
                <a:solidFill>
                  <a:schemeClr val="tx2"/>
                </a:solidFill>
              </a:defRPr>
            </a:lvl1pPr>
          </a:lstStyle>
          <a:p>
            <a:r>
              <a:rPr lang="en-US" dirty="0" smtClean="0"/>
              <a:t>Contact Person</a:t>
            </a:r>
            <a:endParaRPr lang="en-US" dirty="0"/>
          </a:p>
        </p:txBody>
      </p:sp>
    </p:spTree>
    <p:extLst>
      <p:ext uri="{BB962C8B-B14F-4D97-AF65-F5344CB8AC3E}">
        <p14:creationId xmlns:p14="http://schemas.microsoft.com/office/powerpoint/2010/main" val="34969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Intro">
    <p:spTree>
      <p:nvGrpSpPr>
        <p:cNvPr id="1" name=""/>
        <p:cNvGrpSpPr/>
        <p:nvPr/>
      </p:nvGrpSpPr>
      <p:grpSpPr>
        <a:xfrm>
          <a:off x="0" y="0"/>
          <a:ext cx="0" cy="0"/>
          <a:chOff x="0" y="0"/>
          <a:chExt cx="0" cy="0"/>
        </a:xfrm>
      </p:grpSpPr>
      <p:grpSp>
        <p:nvGrpSpPr>
          <p:cNvPr id="8" name="triple hexagon"/>
          <p:cNvGrpSpPr/>
          <p:nvPr userDrawn="1"/>
        </p:nvGrpSpPr>
        <p:grpSpPr>
          <a:xfrm>
            <a:off x="11480347" y="6309320"/>
            <a:ext cx="690481" cy="765608"/>
            <a:chOff x="1056924" y="664846"/>
            <a:chExt cx="2500100" cy="2772120"/>
          </a:xfrm>
        </p:grpSpPr>
        <p:sp>
          <p:nvSpPr>
            <p:cNvPr id="9" name="Hexagon 8"/>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22"/>
          <p:cNvSpPr/>
          <p:nvPr userDrawn="1"/>
        </p:nvSpPr>
        <p:spPr>
          <a:xfrm rot="10800000" flipH="1">
            <a:off x="1" y="24391"/>
            <a:ext cx="1703512" cy="6814043"/>
          </a:xfrm>
          <a:custGeom>
            <a:avLst/>
            <a:gdLst>
              <a:gd name="connsiteX0" fmla="*/ 0 w 1703512"/>
              <a:gd name="connsiteY0" fmla="*/ 6814043 h 6814043"/>
              <a:gd name="connsiteX1" fmla="*/ 0 w 1703512"/>
              <a:gd name="connsiteY1" fmla="*/ 0 h 6814043"/>
              <a:gd name="connsiteX2" fmla="*/ 1703512 w 1703512"/>
              <a:gd name="connsiteY2" fmla="*/ 3407022 h 6814043"/>
            </a:gdLst>
            <a:ahLst/>
            <a:cxnLst>
              <a:cxn ang="0">
                <a:pos x="connsiteX0" y="connsiteY0"/>
              </a:cxn>
              <a:cxn ang="0">
                <a:pos x="connsiteX1" y="connsiteY1"/>
              </a:cxn>
              <a:cxn ang="0">
                <a:pos x="connsiteX2" y="connsiteY2"/>
              </a:cxn>
            </a:cxnLst>
            <a:rect l="l" t="t" r="r" b="b"/>
            <a:pathLst>
              <a:path w="1703512" h="6814043">
                <a:moveTo>
                  <a:pt x="0" y="6814043"/>
                </a:moveTo>
                <a:lnTo>
                  <a:pt x="0" y="0"/>
                </a:lnTo>
                <a:lnTo>
                  <a:pt x="1703512" y="3407022"/>
                </a:lnTo>
                <a:close/>
              </a:path>
            </a:pathLst>
          </a:custGeom>
          <a:gradFill flip="none" rotWithShape="0">
            <a:gsLst>
              <a:gs pos="0">
                <a:srgbClr val="00998D">
                  <a:alpha val="50000"/>
                </a:srgbClr>
              </a:gs>
              <a:gs pos="99000">
                <a:srgbClr val="8DC63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
        <p:nvSpPr>
          <p:cNvPr id="3" name="Text Placeholder 2"/>
          <p:cNvSpPr>
            <a:spLocks noGrp="1"/>
          </p:cNvSpPr>
          <p:nvPr>
            <p:ph type="body" sz="quarter" idx="19"/>
          </p:nvPr>
        </p:nvSpPr>
        <p:spPr>
          <a:xfrm>
            <a:off x="2468563" y="2422253"/>
            <a:ext cx="8380412" cy="2010807"/>
          </a:xfrm>
        </p:spPr>
        <p:txBody>
          <a:bodyPr anchor="ctr"/>
          <a:lstStyle>
            <a:lvl1pPr marL="228600" indent="-228600">
              <a:buSzPct val="80000"/>
              <a:buFontTx/>
              <a:buBlip>
                <a:blip r:embed="rId2"/>
              </a:buBlip>
              <a:defRPr sz="3600">
                <a:solidFill>
                  <a:srgbClr val="1D2529"/>
                </a:solidFill>
              </a:defRPr>
            </a:lvl1pPr>
            <a:lvl2pPr marL="685800" indent="-228600">
              <a:buSzPct val="80000"/>
              <a:buFontTx/>
              <a:buBlip>
                <a:blip r:embed="rId2"/>
              </a:buBlip>
              <a:defRPr sz="2800">
                <a:solidFill>
                  <a:srgbClr val="1D2529"/>
                </a:solidFill>
              </a:defRPr>
            </a:lvl2pPr>
            <a:lvl3pPr marL="1143000" indent="-228600">
              <a:buSzPct val="80000"/>
              <a:buFontTx/>
              <a:buBlip>
                <a:blip r:embed="rId2"/>
              </a:buBlip>
              <a:defRPr>
                <a:solidFill>
                  <a:srgbClr val="1D2529"/>
                </a:solidFill>
              </a:defRPr>
            </a:lvl3pPr>
            <a:lvl4pPr marL="1600200" indent="-228600">
              <a:buSzPct val="80000"/>
              <a:buFontTx/>
              <a:buBlip>
                <a:blip r:embed="rId2"/>
              </a:buBlip>
              <a:defRPr>
                <a:solidFill>
                  <a:srgbClr val="1D2529"/>
                </a:solidFill>
              </a:defRPr>
            </a:lvl4pPr>
            <a:lvl5pPr marL="2057400" indent="-228600">
              <a:buSzPct val="80000"/>
              <a:buFontTx/>
              <a:buBlip>
                <a:blip r:embed="rId2"/>
              </a:buBlip>
              <a:defRPr>
                <a:solidFill>
                  <a:srgbClr val="1D2529"/>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logo">
            <a:extLst>
              <a:ext uri="{FF2B5EF4-FFF2-40B4-BE49-F238E27FC236}">
                <a16:creationId xmlns:a16="http://schemas.microsoft.com/office/drawing/2014/main" id="{75989859-AA45-4BC6-9014-8A909266B5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2244" y="6102357"/>
            <a:ext cx="1628565" cy="413926"/>
          </a:xfrm>
          <a:prstGeom prst="rect">
            <a:avLst/>
          </a:prstGeom>
        </p:spPr>
      </p:pic>
    </p:spTree>
    <p:extLst>
      <p:ext uri="{BB962C8B-B14F-4D97-AF65-F5344CB8AC3E}">
        <p14:creationId xmlns:p14="http://schemas.microsoft.com/office/powerpoint/2010/main" val="342956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Freeform 21"/>
          <p:cNvSpPr/>
          <p:nvPr userDrawn="1"/>
        </p:nvSpPr>
        <p:spPr>
          <a:xfrm rot="10800000">
            <a:off x="0" y="1"/>
            <a:ext cx="5517210" cy="6863359"/>
          </a:xfrm>
          <a:custGeom>
            <a:avLst/>
            <a:gdLst>
              <a:gd name="connsiteX0" fmla="*/ 5517210 w 5517210"/>
              <a:gd name="connsiteY0" fmla="*/ 6863359 h 6863359"/>
              <a:gd name="connsiteX1" fmla="*/ 1715841 w 5517210"/>
              <a:gd name="connsiteY1" fmla="*/ 6863359 h 6863359"/>
              <a:gd name="connsiteX2" fmla="*/ 0 w 5517210"/>
              <a:gd name="connsiteY2" fmla="*/ 3431680 h 6863359"/>
              <a:gd name="connsiteX3" fmla="*/ 1715841 w 5517210"/>
              <a:gd name="connsiteY3" fmla="*/ 0 h 6863359"/>
              <a:gd name="connsiteX4" fmla="*/ 5517210 w 5517210"/>
              <a:gd name="connsiteY4" fmla="*/ 0 h 686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210" h="6863359">
                <a:moveTo>
                  <a:pt x="5517210" y="6863359"/>
                </a:moveTo>
                <a:lnTo>
                  <a:pt x="1715841" y="6863359"/>
                </a:lnTo>
                <a:lnTo>
                  <a:pt x="0" y="3431680"/>
                </a:lnTo>
                <a:lnTo>
                  <a:pt x="1715841" y="0"/>
                </a:lnTo>
                <a:lnTo>
                  <a:pt x="5517210" y="0"/>
                </a:lnTo>
                <a:close/>
              </a:path>
            </a:pathLst>
          </a:custGeom>
          <a:gradFill flip="none" rotWithShape="0">
            <a:gsLst>
              <a:gs pos="0">
                <a:srgbClr val="00998D"/>
              </a:gs>
              <a:gs pos="100000">
                <a:srgbClr val="8DC63F">
                  <a:alpha val="8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sp>
        <p:nvSpPr>
          <p:cNvPr id="8" name="Title 6"/>
          <p:cNvSpPr>
            <a:spLocks noGrp="1"/>
          </p:cNvSpPr>
          <p:nvPr>
            <p:ph type="title" hasCustomPrompt="1"/>
          </p:nvPr>
        </p:nvSpPr>
        <p:spPr>
          <a:xfrm>
            <a:off x="839788" y="2773436"/>
            <a:ext cx="4248100" cy="1311128"/>
          </a:xfrm>
        </p:spPr>
        <p:txBody>
          <a:bodyPr anchor="ctr"/>
          <a:lstStyle>
            <a:lvl1pPr marL="0" marR="0" indent="0" algn="l" defTabSz="914400" rtl="0" eaLnBrk="1" fontAlgn="auto" latinLnBrk="0" hangingPunct="1">
              <a:lnSpc>
                <a:spcPct val="90000"/>
              </a:lnSpc>
              <a:spcBef>
                <a:spcPct val="0"/>
              </a:spcBef>
              <a:spcAft>
                <a:spcPts val="0"/>
              </a:spcAft>
              <a:buClrTx/>
              <a:buSzTx/>
              <a:buFontTx/>
              <a:buNone/>
              <a:tabLst/>
              <a:defRPr sz="4400">
                <a:solidFill>
                  <a:schemeClr val="bg1"/>
                </a:solidFill>
              </a:defRPr>
            </a:lvl1pPr>
          </a:lstStyle>
          <a:p>
            <a:r>
              <a:rPr lang="en-US" dirty="0" smtClean="0"/>
              <a:t>[SECTION TITLE]</a:t>
            </a:r>
            <a:endParaRPr lang="en-US"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13"/>
          <p:cNvPicPr>
            <a:picLocks noChangeAspect="1"/>
          </p:cNvPicPr>
          <p:nvPr userDrawn="1"/>
        </p:nvPicPr>
        <p:blipFill>
          <a:blip r:embed="rId4"/>
          <a:stretch>
            <a:fillRect/>
          </a:stretch>
        </p:blipFill>
        <p:spPr>
          <a:xfrm>
            <a:off x="8968554" y="5907645"/>
            <a:ext cx="1960559" cy="813837"/>
          </a:xfrm>
          <a:prstGeom prst="rect">
            <a:avLst/>
          </a:prstGeom>
        </p:spPr>
      </p:pic>
      <p:grpSp>
        <p:nvGrpSpPr>
          <p:cNvPr id="16" name="triple hexagon"/>
          <p:cNvGrpSpPr/>
          <p:nvPr userDrawn="1"/>
        </p:nvGrpSpPr>
        <p:grpSpPr>
          <a:xfrm>
            <a:off x="11480347" y="6309320"/>
            <a:ext cx="690481" cy="765608"/>
            <a:chOff x="1056924" y="664846"/>
            <a:chExt cx="2500100" cy="2772120"/>
          </a:xfrm>
        </p:grpSpPr>
        <p:sp>
          <p:nvSpPr>
            <p:cNvPr id="17" name="Hexagon 16"/>
            <p:cNvSpPr/>
            <p:nvPr/>
          </p:nvSpPr>
          <p:spPr>
            <a:xfrm rot="5400000">
              <a:off x="1565194" y="813202"/>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p:cNvSpPr/>
            <p:nvPr/>
          </p:nvSpPr>
          <p:spPr>
            <a:xfrm rot="5400000">
              <a:off x="2221821"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p:cNvSpPr/>
            <p:nvPr/>
          </p:nvSpPr>
          <p:spPr>
            <a:xfrm rot="5400000">
              <a:off x="908568" y="2101763"/>
              <a:ext cx="1483559" cy="1186847"/>
            </a:xfrm>
            <a:prstGeom prst="hexagon">
              <a:avLst/>
            </a:prstGeom>
            <a:noFill/>
            <a:ln w="12700">
              <a:solidFill>
                <a:srgbClr val="00998D">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Slide Number Placeholder 36"/>
          <p:cNvSpPr>
            <a:spLocks noGrp="1"/>
          </p:cNvSpPr>
          <p:nvPr>
            <p:ph type="sldNum" sz="quarter" idx="18"/>
          </p:nvPr>
        </p:nvSpPr>
        <p:spPr>
          <a:xfrm>
            <a:off x="11640616" y="6356351"/>
            <a:ext cx="365937" cy="303756"/>
          </a:xfrm>
        </p:spPr>
        <p:txBody>
          <a:bodyPr anchor="ctr"/>
          <a:lstStyle>
            <a:lvl1pPr algn="ctr">
              <a:defRPr sz="1100">
                <a:solidFill>
                  <a:schemeClr val="accent1"/>
                </a:solidFill>
              </a:defRPr>
            </a:lvl1pPr>
          </a:lstStyle>
          <a:p>
            <a:fld id="{8E22A6E6-357A-204A-8141-87424A8157F6}" type="slidenum">
              <a:rPr lang="en-US" smtClean="0"/>
              <a:pPr/>
              <a:t>‹#›</a:t>
            </a:fld>
            <a:endParaRPr lang="en-US" dirty="0"/>
          </a:p>
        </p:txBody>
      </p:sp>
    </p:spTree>
    <p:extLst>
      <p:ext uri="{BB962C8B-B14F-4D97-AF65-F5344CB8AC3E}">
        <p14:creationId xmlns:p14="http://schemas.microsoft.com/office/powerpoint/2010/main" val="149072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77041"/>
            <a:ext cx="10515600" cy="7017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184460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8E22A6E6-357A-204A-8141-87424A8157F6}" type="slidenum">
              <a:rPr lang="en-US" smtClean="0"/>
              <a:t>‹#›</a:t>
            </a:fld>
            <a:endParaRPr lang="en-US"/>
          </a:p>
        </p:txBody>
      </p:sp>
    </p:spTree>
    <p:extLst>
      <p:ext uri="{BB962C8B-B14F-4D97-AF65-F5344CB8AC3E}">
        <p14:creationId xmlns:p14="http://schemas.microsoft.com/office/powerpoint/2010/main" val="13649355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711" r:id="rId5"/>
    <p:sldLayoutId id="2147483714" r:id="rId6"/>
    <p:sldLayoutId id="2147483715" r:id="rId7"/>
    <p:sldLayoutId id="2147483712" r:id="rId8"/>
    <p:sldLayoutId id="2147483678" r:id="rId9"/>
    <p:sldLayoutId id="2147483713" r:id="rId10"/>
    <p:sldLayoutId id="2147483716" r:id="rId11"/>
    <p:sldLayoutId id="2147483717" r:id="rId12"/>
    <p:sldLayoutId id="2147483693" r:id="rId13"/>
    <p:sldLayoutId id="2147483718" r:id="rId14"/>
    <p:sldLayoutId id="2147483694" r:id="rId15"/>
    <p:sldLayoutId id="2147483719" r:id="rId16"/>
    <p:sldLayoutId id="2147483695" r:id="rId17"/>
    <p:sldLayoutId id="2147483720" r:id="rId18"/>
    <p:sldLayoutId id="2147483696" r:id="rId19"/>
    <p:sldLayoutId id="2147483722" r:id="rId20"/>
    <p:sldLayoutId id="2147483698" r:id="rId21"/>
    <p:sldLayoutId id="2147483721" r:id="rId22"/>
    <p:sldLayoutId id="2147483724" r:id="rId23"/>
    <p:sldLayoutId id="2147483725" r:id="rId24"/>
    <p:sldLayoutId id="2147483723" r:id="rId25"/>
    <p:sldLayoutId id="2147483726" r:id="rId26"/>
    <p:sldLayoutId id="2147483701" r:id="rId27"/>
    <p:sldLayoutId id="2147483703" r:id="rId28"/>
    <p:sldLayoutId id="2147483705" r:id="rId29"/>
    <p:sldLayoutId id="2147483707"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Verdana" charset="0"/>
          <a:ea typeface="Verdana" charset="0"/>
          <a:cs typeface="Verdana" charset="0"/>
        </a:defRPr>
      </a:lvl1pPr>
    </p:titleStyle>
    <p:bodyStyle>
      <a:lvl1pPr marL="228600" indent="-228600" algn="l" defTabSz="914400" rtl="0" eaLnBrk="1" latinLnBrk="0" hangingPunct="1">
        <a:lnSpc>
          <a:spcPct val="90000"/>
        </a:lnSpc>
        <a:spcBef>
          <a:spcPts val="1000"/>
        </a:spcBef>
        <a:buSzPct val="80000"/>
        <a:buFontTx/>
        <a:buBlip>
          <a:blip r:embed="rId32"/>
        </a:buBlip>
        <a:defRPr sz="2800" kern="1200">
          <a:solidFill>
            <a:schemeClr val="tx1"/>
          </a:solidFill>
          <a:latin typeface="Verdana" charset="0"/>
          <a:ea typeface="Verdana" charset="0"/>
          <a:cs typeface="Verdana" charset="0"/>
        </a:defRPr>
      </a:lvl1pPr>
      <a:lvl2pPr marL="685800" indent="-228600" algn="l" defTabSz="914400" rtl="0" eaLnBrk="1" latinLnBrk="0" hangingPunct="1">
        <a:lnSpc>
          <a:spcPct val="90000"/>
        </a:lnSpc>
        <a:spcBef>
          <a:spcPts val="500"/>
        </a:spcBef>
        <a:buSzPct val="80000"/>
        <a:buFontTx/>
        <a:buBlip>
          <a:blip r:embed="rId32"/>
        </a:buBlip>
        <a:defRPr sz="2400" kern="1200">
          <a:solidFill>
            <a:schemeClr val="tx1"/>
          </a:solidFill>
          <a:latin typeface="Verdana" charset="0"/>
          <a:ea typeface="Verdana" charset="0"/>
          <a:cs typeface="Verdana" charset="0"/>
        </a:defRPr>
      </a:lvl2pPr>
      <a:lvl3pPr marL="1143000" indent="-228600" algn="l" defTabSz="914400" rtl="0" eaLnBrk="1" latinLnBrk="0" hangingPunct="1">
        <a:lnSpc>
          <a:spcPct val="90000"/>
        </a:lnSpc>
        <a:spcBef>
          <a:spcPts val="500"/>
        </a:spcBef>
        <a:buSzPct val="80000"/>
        <a:buFontTx/>
        <a:buBlip>
          <a:blip r:embed="rId32"/>
        </a:buBlip>
        <a:defRPr sz="2000" kern="1200">
          <a:solidFill>
            <a:schemeClr val="tx1"/>
          </a:solidFill>
          <a:latin typeface="Verdana" charset="0"/>
          <a:ea typeface="Verdana" charset="0"/>
          <a:cs typeface="Verdana" charset="0"/>
        </a:defRPr>
      </a:lvl3pPr>
      <a:lvl4pPr marL="1600200" indent="-228600" algn="l" defTabSz="914400" rtl="0" eaLnBrk="1" latinLnBrk="0" hangingPunct="1">
        <a:lnSpc>
          <a:spcPct val="90000"/>
        </a:lnSpc>
        <a:spcBef>
          <a:spcPts val="500"/>
        </a:spcBef>
        <a:buSzPct val="80000"/>
        <a:buFontTx/>
        <a:buBlip>
          <a:blip r:embed="rId32"/>
        </a:buBlip>
        <a:defRPr sz="1800" kern="1200">
          <a:solidFill>
            <a:schemeClr val="tx1"/>
          </a:solidFill>
          <a:latin typeface="Verdana" charset="0"/>
          <a:ea typeface="Verdana" charset="0"/>
          <a:cs typeface="Verdana" charset="0"/>
        </a:defRPr>
      </a:lvl4pPr>
      <a:lvl5pPr marL="2057400" indent="-228600" algn="l" defTabSz="914400" rtl="0" eaLnBrk="1" latinLnBrk="0" hangingPunct="1">
        <a:lnSpc>
          <a:spcPct val="90000"/>
        </a:lnSpc>
        <a:spcBef>
          <a:spcPts val="500"/>
        </a:spcBef>
        <a:buSzPct val="80000"/>
        <a:buFontTx/>
        <a:buBlip>
          <a:blip r:embed="rId32"/>
        </a:buBlip>
        <a:defRPr sz="18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userDrawn="1">
          <p15:clr>
            <a:srgbClr val="F26B43"/>
          </p15:clr>
        </p15:guide>
        <p15:guide id="2" userDrawn="1">
          <p15:clr>
            <a:srgbClr val="F26B43"/>
          </p15:clr>
        </p15:guide>
        <p15:guide id="3" pos="7680" userDrawn="1">
          <p15:clr>
            <a:srgbClr val="F26B43"/>
          </p15:clr>
        </p15:guide>
        <p15:guide id="4"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str.gov/sites/default/files/files/agreements/FTA/USMCA/US%20Canada%20232%20process%20side%20letter.pdf" TargetMode="Externa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bsa-asfc.gc.ca/trade-commerce/tariff-tarif/2017/01-99/countries-pays-eng.pdf"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www.international.gc.ca/controls-controles/steel-acier/notices-avis/911.aspx?lang=eng#TC3"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bsa-asfc.gc.ca/sima-lmsi/mif-mev-eng.html" TargetMode="External"/><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www.fin.gc.ca/access/tt-it/cacsap-cmpcaa-1-eng.asp" TargetMode="Externa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hyperlink" Target="tel:%20416.777.4811" TargetMode="External"/><Relationship Id="rId2" Type="http://schemas.openxmlformats.org/officeDocument/2006/relationships/notesSlide" Target="../notesSlides/notesSlide29.xml"/><Relationship Id="rId1" Type="http://schemas.openxmlformats.org/officeDocument/2006/relationships/slideLayout" Target="../slideLayouts/slideLayout28.xml"/><Relationship Id="rId6" Type="http://schemas.openxmlformats.org/officeDocument/2006/relationships/image" Target="../media/image7.png"/><Relationship Id="rId5" Type="http://schemas.openxmlformats.org/officeDocument/2006/relationships/hyperlink" Target="mailto:%20pearsond@bennettjones.com" TargetMode="External"/><Relationship Id="rId4" Type="http://schemas.openxmlformats.org/officeDocument/2006/relationships/hyperlink" Target="tel:%20416.930.3839"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fin.gc.ca/access/tt-it/rcsa-rcmaa-eng.asp"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Construction Breakfast Seminar</a:t>
            </a:r>
            <a:r>
              <a:rPr lang="en-US" dirty="0"/>
              <a:t>	</a:t>
            </a:r>
          </a:p>
        </p:txBody>
      </p:sp>
      <p:sp>
        <p:nvSpPr>
          <p:cNvPr id="4" name="Text Placeholder 3"/>
          <p:cNvSpPr>
            <a:spLocks noGrp="1"/>
          </p:cNvSpPr>
          <p:nvPr>
            <p:ph type="body" sz="quarter" idx="15"/>
          </p:nvPr>
        </p:nvSpPr>
        <p:spPr/>
        <p:txBody>
          <a:bodyPr>
            <a:normAutofit/>
          </a:bodyPr>
          <a:lstStyle/>
          <a:p>
            <a:r>
              <a:rPr lang="en-US" dirty="0" smtClean="0"/>
              <a:t>Bennett Jones Breakfast Seminar Series	</a:t>
            </a:r>
            <a:endParaRPr lang="en-US" dirty="0"/>
          </a:p>
        </p:txBody>
      </p:sp>
      <p:sp>
        <p:nvSpPr>
          <p:cNvPr id="6" name="Text Placeholder 5"/>
          <p:cNvSpPr>
            <a:spLocks noGrp="1"/>
          </p:cNvSpPr>
          <p:nvPr>
            <p:ph type="body" sz="quarter" idx="13"/>
          </p:nvPr>
        </p:nvSpPr>
        <p:spPr/>
        <p:txBody>
          <a:bodyPr>
            <a:normAutofit/>
          </a:bodyPr>
          <a:lstStyle/>
          <a:p>
            <a:r>
              <a:rPr lang="en-US" dirty="0" smtClean="0"/>
              <a:t>Date: Tuesday, October 30, 2018 </a:t>
            </a:r>
            <a:endParaRPr lang="en-US" dirty="0"/>
          </a:p>
        </p:txBody>
      </p:sp>
      <p:sp>
        <p:nvSpPr>
          <p:cNvPr id="7" name="Text Placeholder 6"/>
          <p:cNvSpPr>
            <a:spLocks noGrp="1"/>
          </p:cNvSpPr>
          <p:nvPr>
            <p:ph type="body" sz="quarter" idx="12"/>
          </p:nvPr>
        </p:nvSpPr>
        <p:spPr>
          <a:xfrm>
            <a:off x="4798790" y="4365104"/>
            <a:ext cx="3202210" cy="800040"/>
          </a:xfrm>
        </p:spPr>
        <p:txBody>
          <a:bodyPr>
            <a:normAutofit fontScale="85000" lnSpcReduction="20000"/>
          </a:bodyPr>
          <a:lstStyle/>
          <a:p>
            <a:r>
              <a:rPr lang="en-US" dirty="0" smtClean="0"/>
              <a:t>Presenter</a:t>
            </a:r>
            <a:endParaRPr lang="en-US" dirty="0"/>
          </a:p>
          <a:p>
            <a:r>
              <a:rPr lang="en-US" dirty="0"/>
              <a:t>Darrel H. Pearson, Senior Partner &amp; Head, International Trade &amp; Investment Group </a:t>
            </a:r>
            <a:endParaRPr lang="en-US" dirty="0" smtClean="0"/>
          </a:p>
          <a:p>
            <a:endParaRPr lang="en-US" dirty="0" smtClean="0"/>
          </a:p>
          <a:p>
            <a:endParaRPr lang="en-US" dirty="0"/>
          </a:p>
        </p:txBody>
      </p:sp>
      <p:sp>
        <p:nvSpPr>
          <p:cNvPr id="3" name="TextBox 2"/>
          <p:cNvSpPr txBox="1"/>
          <p:nvPr/>
        </p:nvSpPr>
        <p:spPr>
          <a:xfrm>
            <a:off x="96520" y="5867400"/>
            <a:ext cx="2895600" cy="892552"/>
          </a:xfrm>
          <a:prstGeom prst="rect">
            <a:avLst/>
          </a:prstGeom>
          <a:noFill/>
        </p:spPr>
        <p:txBody>
          <a:bodyPr wrap="square" rtlCol="0">
            <a:spAutoFit/>
          </a:bodyPr>
          <a:lstStyle/>
          <a:p>
            <a:r>
              <a:rPr lang="en-US" sz="1300" b="1" dirty="0">
                <a:solidFill>
                  <a:schemeClr val="bg1"/>
                </a:solidFill>
              </a:rPr>
              <a:t>This Presentation </a:t>
            </a:r>
            <a:r>
              <a:rPr lang="en-US" sz="1300" b="1" dirty="0" smtClean="0">
                <a:solidFill>
                  <a:schemeClr val="bg1"/>
                </a:solidFill>
              </a:rPr>
              <a:t>is the Intellectual Property of </a:t>
            </a:r>
            <a:r>
              <a:rPr lang="en-US" sz="1300" b="1" dirty="0">
                <a:solidFill>
                  <a:schemeClr val="bg1"/>
                </a:solidFill>
              </a:rPr>
              <a:t>Bennett Jones </a:t>
            </a:r>
            <a:r>
              <a:rPr lang="en-US" sz="1300" b="1" dirty="0" smtClean="0">
                <a:solidFill>
                  <a:schemeClr val="bg1"/>
                </a:solidFill>
              </a:rPr>
              <a:t>LLP. </a:t>
            </a:r>
          </a:p>
          <a:p>
            <a:r>
              <a:rPr lang="en-US" sz="1300" b="1" dirty="0" smtClean="0">
                <a:solidFill>
                  <a:schemeClr val="bg1"/>
                </a:solidFill>
              </a:rPr>
              <a:t>It is intended for the use of meeting attendees only. </a:t>
            </a:r>
            <a:endParaRPr lang="en-US" dirty="0"/>
          </a:p>
        </p:txBody>
      </p:sp>
    </p:spTree>
    <p:extLst>
      <p:ext uri="{BB962C8B-B14F-4D97-AF65-F5344CB8AC3E}">
        <p14:creationId xmlns:p14="http://schemas.microsoft.com/office/powerpoint/2010/main" val="381671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USMCA – National Security (Section 232) Tariffs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10</a:t>
            </a:fld>
            <a:endParaRPr lang="en-US" dirty="0"/>
          </a:p>
        </p:txBody>
      </p:sp>
      <p:sp>
        <p:nvSpPr>
          <p:cNvPr id="4" name="Content Placeholder 3"/>
          <p:cNvSpPr>
            <a:spLocks noGrp="1"/>
          </p:cNvSpPr>
          <p:nvPr>
            <p:ph sz="half" idx="1"/>
          </p:nvPr>
        </p:nvSpPr>
        <p:spPr>
          <a:xfrm>
            <a:off x="475488" y="1916112"/>
            <a:ext cx="11237136" cy="4256088"/>
          </a:xfrm>
        </p:spPr>
        <p:txBody>
          <a:bodyPr>
            <a:normAutofit lnSpcReduction="10000"/>
          </a:bodyPr>
          <a:lstStyle/>
          <a:p>
            <a:r>
              <a:rPr lang="en-US" dirty="0" smtClean="0"/>
              <a:t>The </a:t>
            </a:r>
            <a:r>
              <a:rPr lang="en-US" dirty="0"/>
              <a:t>USMCA does not address </a:t>
            </a:r>
            <a:r>
              <a:rPr lang="en-US" dirty="0" smtClean="0"/>
              <a:t>future section </a:t>
            </a:r>
            <a:r>
              <a:rPr lang="en-US" dirty="0"/>
              <a:t>232 U.S. tariffs on aluminum and </a:t>
            </a:r>
            <a:r>
              <a:rPr lang="en-US" dirty="0" smtClean="0"/>
              <a:t>steel, other than a notice requirement in </a:t>
            </a:r>
            <a:r>
              <a:rPr lang="en-US" dirty="0" smtClean="0">
                <a:hlinkClick r:id="rId3"/>
              </a:rPr>
              <a:t>a side </a:t>
            </a:r>
            <a:r>
              <a:rPr lang="en-US" dirty="0">
                <a:hlinkClick r:id="rId3"/>
              </a:rPr>
              <a:t>letter</a:t>
            </a:r>
            <a:r>
              <a:rPr lang="en-US" dirty="0"/>
              <a:t> </a:t>
            </a:r>
            <a:r>
              <a:rPr lang="en-US" dirty="0" smtClean="0"/>
              <a:t>for Canada Mexico (described as the “fatal flaw” for Canada). </a:t>
            </a:r>
          </a:p>
          <a:p>
            <a:pPr algn="just"/>
            <a:r>
              <a:rPr lang="en-US" b="1" dirty="0"/>
              <a:t>“It may have been a better strategic move to negotiate Section 232 separately, eliminating a Canadian ‘ask’ from the negotiations so as not to add to the U.S. leverage, but the risks of continued threats of 10 or 25 per cent are too </a:t>
            </a:r>
            <a:r>
              <a:rPr lang="en-US" b="1" dirty="0" smtClean="0"/>
              <a:t>large” </a:t>
            </a:r>
            <a:endParaRPr lang="en-US" dirty="0" smtClean="0"/>
          </a:p>
          <a:p>
            <a:pPr marL="0" indent="0" algn="r">
              <a:buNone/>
            </a:pPr>
            <a:r>
              <a:rPr lang="en-US" sz="2000" dirty="0" smtClean="0">
                <a:solidFill>
                  <a:schemeClr val="accent1">
                    <a:lumMod val="75000"/>
                  </a:schemeClr>
                </a:solidFill>
              </a:rPr>
              <a:t>Darrel Pearson, </a:t>
            </a:r>
            <a:r>
              <a:rPr lang="en-US" sz="2000" i="1" dirty="0" smtClean="0">
                <a:solidFill>
                  <a:schemeClr val="accent1">
                    <a:lumMod val="75000"/>
                  </a:schemeClr>
                </a:solidFill>
              </a:rPr>
              <a:t>Financial Post</a:t>
            </a:r>
            <a:r>
              <a:rPr lang="en-US" sz="2000" dirty="0" smtClean="0">
                <a:solidFill>
                  <a:schemeClr val="accent1">
                    <a:lumMod val="75000"/>
                  </a:schemeClr>
                </a:solidFill>
              </a:rPr>
              <a:t>, September 20, 2018</a:t>
            </a:r>
          </a:p>
          <a:p>
            <a:r>
              <a:rPr lang="en-US" dirty="0" smtClean="0"/>
              <a:t>The </a:t>
            </a:r>
            <a:r>
              <a:rPr lang="en-US" dirty="0"/>
              <a:t>U.S. agreed that if it imposes future </a:t>
            </a:r>
            <a:r>
              <a:rPr lang="en-US" dirty="0" smtClean="0"/>
              <a:t>s. 232 </a:t>
            </a:r>
            <a:r>
              <a:rPr lang="en-US" dirty="0"/>
              <a:t>measures, </a:t>
            </a:r>
            <a:r>
              <a:rPr lang="en-US" dirty="0" smtClean="0"/>
              <a:t>they won’t apply </a:t>
            </a:r>
            <a:r>
              <a:rPr lang="en-US" dirty="0"/>
              <a:t>against Canada or Mexico until </a:t>
            </a:r>
            <a:r>
              <a:rPr lang="en-US" b="1" dirty="0"/>
              <a:t>60 days </a:t>
            </a:r>
            <a:r>
              <a:rPr lang="en-US" dirty="0"/>
              <a:t>after they are </a:t>
            </a:r>
            <a:r>
              <a:rPr lang="en-US" dirty="0" smtClean="0"/>
              <a:t>notified. </a:t>
            </a:r>
          </a:p>
          <a:p>
            <a:r>
              <a:rPr lang="en-US" dirty="0" smtClean="0"/>
              <a:t>During </a:t>
            </a:r>
            <a:r>
              <a:rPr lang="en-US" dirty="0"/>
              <a:t>the notice period, the U.S. and Canada (or Mexico) shall "seek to negotiate an appropriate outcome". </a:t>
            </a:r>
            <a:endParaRPr lang="en-US" dirty="0" smtClean="0"/>
          </a:p>
        </p:txBody>
      </p:sp>
    </p:spTree>
    <p:extLst>
      <p:ext uri="{BB962C8B-B14F-4D97-AF65-F5344CB8AC3E}">
        <p14:creationId xmlns:p14="http://schemas.microsoft.com/office/powerpoint/2010/main" val="2042663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USMCA – Section 232 Tariffs (Cont’d)</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11</a:t>
            </a:fld>
            <a:endParaRPr lang="en-US" dirty="0"/>
          </a:p>
        </p:txBody>
      </p:sp>
      <p:sp>
        <p:nvSpPr>
          <p:cNvPr id="4" name="Content Placeholder 3"/>
          <p:cNvSpPr>
            <a:spLocks noGrp="1"/>
          </p:cNvSpPr>
          <p:nvPr>
            <p:ph sz="half" idx="1"/>
          </p:nvPr>
        </p:nvSpPr>
        <p:spPr>
          <a:xfrm>
            <a:off x="483111" y="1600200"/>
            <a:ext cx="11237136" cy="4756151"/>
          </a:xfrm>
        </p:spPr>
        <p:txBody>
          <a:bodyPr>
            <a:noAutofit/>
          </a:bodyPr>
          <a:lstStyle/>
          <a:p>
            <a:r>
              <a:rPr lang="en-US" dirty="0" smtClean="0"/>
              <a:t>Once the 60-day time limit runs out, the exemption expires and the tariffs would apply to Canadian and/or Mexican goods if no agreement is reached. </a:t>
            </a:r>
          </a:p>
          <a:p>
            <a:r>
              <a:rPr lang="en-US" dirty="0" smtClean="0"/>
              <a:t>The side letters expressly permit Canada and Mexico to take retaliatory measures of "equivalent commercial effect" if the U.S. section 232 action is "inconsistent" with the USMCA or the WTO (or the NAFTA, if applicable). </a:t>
            </a:r>
          </a:p>
          <a:p>
            <a:r>
              <a:rPr lang="en-US" dirty="0" smtClean="0"/>
              <a:t>Canada and Mexico also retain the ability to challenge a section 232 measure at the WTO. Notwithstanding, the USMCA does nothing to delegitimize the application of s. 232 measures against the close trading partners of the U.S., and does not answer the question of how a free-trading partner may represent an security risk for the U.S.</a:t>
            </a:r>
            <a:endParaRPr lang="en-US" dirty="0"/>
          </a:p>
        </p:txBody>
      </p:sp>
    </p:spTree>
    <p:extLst>
      <p:ext uri="{BB962C8B-B14F-4D97-AF65-F5344CB8AC3E}">
        <p14:creationId xmlns:p14="http://schemas.microsoft.com/office/powerpoint/2010/main" val="181968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USMCA – Dispute Settlement for Trade Remedies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12</a:t>
            </a:fld>
            <a:endParaRPr lang="en-US" dirty="0"/>
          </a:p>
        </p:txBody>
      </p:sp>
      <p:sp>
        <p:nvSpPr>
          <p:cNvPr id="4" name="Content Placeholder 3"/>
          <p:cNvSpPr>
            <a:spLocks noGrp="1"/>
          </p:cNvSpPr>
          <p:nvPr>
            <p:ph sz="half" idx="1"/>
          </p:nvPr>
        </p:nvSpPr>
        <p:spPr>
          <a:xfrm>
            <a:off x="475488" y="1752600"/>
            <a:ext cx="11237136" cy="4196679"/>
          </a:xfrm>
        </p:spPr>
        <p:txBody>
          <a:bodyPr/>
          <a:lstStyle/>
          <a:p>
            <a:r>
              <a:rPr lang="en-US" sz="2600" dirty="0"/>
              <a:t>The USMCA preserves the binational panel "dispute settlement mechanism" presently found in NAFTA Chapter 19, and confers on all parties the right to challenge each other’s anti-dumping and countervailing duty decisions before an independent, expert panel. Chapter 19 became a red line issue for Canada during the negotiations and was hotly contested by U.S. negotiators. </a:t>
            </a:r>
          </a:p>
          <a:p>
            <a:endParaRPr lang="en-US" dirty="0"/>
          </a:p>
        </p:txBody>
      </p:sp>
    </p:spTree>
    <p:extLst>
      <p:ext uri="{BB962C8B-B14F-4D97-AF65-F5344CB8AC3E}">
        <p14:creationId xmlns:p14="http://schemas.microsoft.com/office/powerpoint/2010/main" val="244109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USMCA – Global Safeguards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13</a:t>
            </a:fld>
            <a:endParaRPr lang="en-US" dirty="0"/>
          </a:p>
        </p:txBody>
      </p:sp>
      <p:sp>
        <p:nvSpPr>
          <p:cNvPr id="4" name="Content Placeholder 3"/>
          <p:cNvSpPr>
            <a:spLocks noGrp="1"/>
          </p:cNvSpPr>
          <p:nvPr>
            <p:ph sz="half" idx="1"/>
          </p:nvPr>
        </p:nvSpPr>
        <p:spPr>
          <a:xfrm>
            <a:off x="475488" y="1752600"/>
            <a:ext cx="11237136" cy="4196679"/>
          </a:xfrm>
        </p:spPr>
        <p:txBody>
          <a:bodyPr>
            <a:normAutofit/>
          </a:bodyPr>
          <a:lstStyle/>
          <a:p>
            <a:r>
              <a:rPr lang="en-US" sz="2600" dirty="0"/>
              <a:t>With respect to global safeguards, the USMCA is almost identical to the existing global safeguards exclusion under </a:t>
            </a:r>
            <a:r>
              <a:rPr lang="en-US" sz="2600" dirty="0" smtClean="0"/>
              <a:t>NAFTA </a:t>
            </a:r>
            <a:r>
              <a:rPr lang="en-US" sz="2600" dirty="0" err="1" smtClean="0"/>
              <a:t>Ch</a:t>
            </a:r>
            <a:r>
              <a:rPr lang="en-US" sz="2600" dirty="0" smtClean="0"/>
              <a:t> 8.</a:t>
            </a:r>
          </a:p>
          <a:p>
            <a:r>
              <a:rPr lang="en-US" sz="2600" dirty="0" smtClean="0"/>
              <a:t>Continues </a:t>
            </a:r>
            <a:r>
              <a:rPr lang="en-US" sz="2600" dirty="0"/>
              <a:t>to provide preferential treatment to imports from the other parties. </a:t>
            </a:r>
            <a:endParaRPr lang="en-US" sz="2600" dirty="0" smtClean="0"/>
          </a:p>
          <a:p>
            <a:r>
              <a:rPr lang="en-US" sz="2600" dirty="0" smtClean="0"/>
              <a:t>Safeguard - preferential </a:t>
            </a:r>
            <a:r>
              <a:rPr lang="en-US" sz="2600" dirty="0"/>
              <a:t>t</a:t>
            </a:r>
            <a:r>
              <a:rPr lang="en-US" sz="2600" dirty="0" smtClean="0"/>
              <a:t>est for US and Mexico under Canadian law (</a:t>
            </a:r>
            <a:r>
              <a:rPr lang="en-US" sz="2600" i="1" dirty="0" smtClean="0"/>
              <a:t>Customs Tariff, </a:t>
            </a:r>
            <a:r>
              <a:rPr lang="en-US" sz="2600" dirty="0" smtClean="0"/>
              <a:t>section 59(b)): requires “important contribution to serious injury or threat of serious injury to domestic producers of like or directly competitive goods”.  </a:t>
            </a:r>
          </a:p>
        </p:txBody>
      </p:sp>
    </p:spTree>
    <p:extLst>
      <p:ext uri="{BB962C8B-B14F-4D97-AF65-F5344CB8AC3E}">
        <p14:creationId xmlns:p14="http://schemas.microsoft.com/office/powerpoint/2010/main" val="1817875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USMCA – No Canada-U.S. Government Procurement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14</a:t>
            </a:fld>
            <a:endParaRPr lang="en-US" dirty="0"/>
          </a:p>
        </p:txBody>
      </p:sp>
      <p:sp>
        <p:nvSpPr>
          <p:cNvPr id="4" name="Content Placeholder 3"/>
          <p:cNvSpPr>
            <a:spLocks noGrp="1"/>
          </p:cNvSpPr>
          <p:nvPr>
            <p:ph sz="half" idx="1"/>
          </p:nvPr>
        </p:nvSpPr>
        <p:spPr>
          <a:xfrm>
            <a:off x="475488" y="1600200"/>
            <a:ext cx="11237136" cy="4349079"/>
          </a:xfrm>
        </p:spPr>
        <p:txBody>
          <a:bodyPr>
            <a:normAutofit/>
          </a:bodyPr>
          <a:lstStyle/>
          <a:p>
            <a:r>
              <a:rPr lang="en-US" dirty="0" smtClean="0"/>
              <a:t>Notably, USMCA has no government procurement provisions gathering access (Buy America) </a:t>
            </a:r>
          </a:p>
          <a:p>
            <a:r>
              <a:rPr lang="en-US" dirty="0" smtClean="0"/>
              <a:t>This omission is viewed as Canada’s loss in the negotiation</a:t>
            </a:r>
          </a:p>
          <a:p>
            <a:pPr lvl="1"/>
            <a:r>
              <a:rPr lang="en-US" dirty="0" smtClean="0"/>
              <a:t>This was a significant focus of the Canada-EU Comprehensive Economic and Trade Agreement (CETA)</a:t>
            </a:r>
          </a:p>
          <a:p>
            <a:r>
              <a:rPr lang="en-US" dirty="0" smtClean="0"/>
              <a:t>Canada and the U.S. will retain access to each other’s procurement markets through the WTO Agreement on Government Procurement (including at the sub-federal level).</a:t>
            </a:r>
          </a:p>
          <a:p>
            <a:r>
              <a:rPr lang="en-US" dirty="0" smtClean="0"/>
              <a:t>The Canada-Mexican procurement obligations will be provided under the Comprehensive and Progressive Agreement for Trans-Pacific Partnership (CPTPP). </a:t>
            </a:r>
          </a:p>
          <a:p>
            <a:endParaRPr lang="en-US" dirty="0"/>
          </a:p>
        </p:txBody>
      </p:sp>
    </p:spTree>
    <p:extLst>
      <p:ext uri="{BB962C8B-B14F-4D97-AF65-F5344CB8AC3E}">
        <p14:creationId xmlns:p14="http://schemas.microsoft.com/office/powerpoint/2010/main" val="2701137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438400"/>
            <a:ext cx="4248100" cy="2057400"/>
          </a:xfrm>
        </p:spPr>
        <p:txBody>
          <a:bodyPr>
            <a:normAutofit fontScale="90000"/>
          </a:bodyPr>
          <a:lstStyle/>
          <a:p>
            <a:r>
              <a:rPr lang="en-US" dirty="0" smtClean="0"/>
              <a:t>Provisional Steel Safeguard Actions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15</a:t>
            </a:fld>
            <a:endParaRPr lang="en-US" dirty="0"/>
          </a:p>
        </p:txBody>
      </p:sp>
      <p:sp>
        <p:nvSpPr>
          <p:cNvPr id="4" name="TextBox 3"/>
          <p:cNvSpPr txBox="1"/>
          <p:nvPr/>
        </p:nvSpPr>
        <p:spPr>
          <a:xfrm>
            <a:off x="5715000" y="990600"/>
            <a:ext cx="5791200" cy="3416320"/>
          </a:xfrm>
          <a:prstGeom prst="rect">
            <a:avLst/>
          </a:prstGeom>
          <a:noFill/>
        </p:spPr>
        <p:txBody>
          <a:bodyPr wrap="square" rtlCol="0">
            <a:spAutoFit/>
          </a:bodyPr>
          <a:lstStyle/>
          <a:p>
            <a:pPr marL="285750" indent="-285750">
              <a:buFont typeface="Arial" panose="020B0604020202020204" pitchFamily="34" charset="0"/>
              <a:buChar char="•"/>
            </a:pPr>
            <a:r>
              <a:rPr lang="en-US" sz="2700" dirty="0" smtClean="0">
                <a:latin typeface="Verdana" panose="020B0604030504040204" pitchFamily="34" charset="0"/>
                <a:ea typeface="Verdana" panose="020B0604030504040204" pitchFamily="34" charset="0"/>
                <a:cs typeface="Verdana" panose="020B0604030504040204" pitchFamily="34" charset="0"/>
              </a:rPr>
              <a:t>What is a safeguard &amp; how long do they last?</a:t>
            </a:r>
          </a:p>
          <a:p>
            <a:pPr marL="285750" indent="-285750">
              <a:buFont typeface="Arial" panose="020B0604020202020204" pitchFamily="34" charset="0"/>
              <a:buChar char="•"/>
            </a:pPr>
            <a:r>
              <a:rPr lang="en-US" sz="2700" dirty="0" smtClean="0">
                <a:latin typeface="Verdana" panose="020B0604030504040204" pitchFamily="34" charset="0"/>
                <a:ea typeface="Verdana" panose="020B0604030504040204" pitchFamily="34" charset="0"/>
                <a:cs typeface="Verdana" panose="020B0604030504040204" pitchFamily="34" charset="0"/>
              </a:rPr>
              <a:t>What steel products are affected?</a:t>
            </a:r>
          </a:p>
          <a:p>
            <a:pPr marL="285750" indent="-285750">
              <a:buFont typeface="Arial" panose="020B0604020202020204" pitchFamily="34" charset="0"/>
              <a:buChar char="•"/>
            </a:pPr>
            <a:r>
              <a:rPr lang="en-US" sz="2700" dirty="0" smtClean="0">
                <a:latin typeface="Verdana" panose="020B0604030504040204" pitchFamily="34" charset="0"/>
                <a:ea typeface="Verdana" panose="020B0604030504040204" pitchFamily="34" charset="0"/>
                <a:cs typeface="Verdana" panose="020B0604030504040204" pitchFamily="34" charset="0"/>
              </a:rPr>
              <a:t>What countries are excluded?</a:t>
            </a:r>
          </a:p>
          <a:p>
            <a:pPr marL="285750" indent="-285750">
              <a:buFont typeface="Arial" panose="020B0604020202020204" pitchFamily="34" charset="0"/>
              <a:buChar char="•"/>
            </a:pPr>
            <a:r>
              <a:rPr lang="en-US" sz="2700" dirty="0" smtClean="0">
                <a:latin typeface="Verdana" panose="020B0604030504040204" pitchFamily="34" charset="0"/>
                <a:ea typeface="Verdana" panose="020B0604030504040204" pitchFamily="34" charset="0"/>
                <a:cs typeface="Verdana" panose="020B0604030504040204" pitchFamily="34" charset="0"/>
              </a:rPr>
              <a:t>How does the Tariff Rate Quota system work?</a:t>
            </a:r>
          </a:p>
          <a:p>
            <a:pPr marL="285750" indent="-285750">
              <a:buFont typeface="Arial" panose="020B0604020202020204" pitchFamily="34" charset="0"/>
              <a:buChar char="•"/>
            </a:pPr>
            <a:r>
              <a:rPr lang="en-US" sz="2700" dirty="0" smtClean="0">
                <a:latin typeface="Verdana" panose="020B0604030504040204" pitchFamily="34" charset="0"/>
                <a:ea typeface="Verdana" panose="020B0604030504040204" pitchFamily="34" charset="0"/>
                <a:cs typeface="Verdana" panose="020B0604030504040204" pitchFamily="34" charset="0"/>
              </a:rPr>
              <a:t>The CITT safeguard inquiry </a:t>
            </a:r>
            <a:endParaRPr lang="en-US" sz="27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8841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Provisional Steel Safeguard Measures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16</a:t>
            </a:fld>
            <a:endParaRPr lang="en-US" dirty="0"/>
          </a:p>
        </p:txBody>
      </p:sp>
      <p:sp>
        <p:nvSpPr>
          <p:cNvPr id="4" name="Content Placeholder 3"/>
          <p:cNvSpPr>
            <a:spLocks noGrp="1"/>
          </p:cNvSpPr>
          <p:nvPr>
            <p:ph sz="half" idx="1"/>
          </p:nvPr>
        </p:nvSpPr>
        <p:spPr/>
        <p:txBody>
          <a:bodyPr>
            <a:normAutofit/>
          </a:bodyPr>
          <a:lstStyle/>
          <a:p>
            <a:r>
              <a:rPr lang="en-US" sz="2600" dirty="0"/>
              <a:t>Effective October 25, 2018, provisional safeguard measures apply to seven categories of steel products imported into Canada from most countries. </a:t>
            </a:r>
            <a:endParaRPr lang="en-US" sz="2600" dirty="0" smtClean="0"/>
          </a:p>
          <a:p>
            <a:r>
              <a:rPr lang="en-US" sz="2600" dirty="0" smtClean="0"/>
              <a:t>These </a:t>
            </a:r>
            <a:r>
              <a:rPr lang="en-US" sz="2600" dirty="0"/>
              <a:t>provisional safeguard measures take the form of tariff rate quotas (TRQs), with a 25% over access surtax that will apply to imports for 200 days from </a:t>
            </a:r>
            <a:r>
              <a:rPr lang="en-US" sz="2600" b="1" dirty="0"/>
              <a:t>October 25, </a:t>
            </a:r>
            <a:r>
              <a:rPr lang="en-US" sz="2600" b="1" dirty="0" smtClean="0"/>
              <a:t>2018</a:t>
            </a:r>
            <a:r>
              <a:rPr lang="en-US" sz="2600" dirty="0" smtClean="0"/>
              <a:t> </a:t>
            </a:r>
            <a:r>
              <a:rPr lang="en-US" sz="2600" dirty="0"/>
              <a:t>to </a:t>
            </a:r>
            <a:r>
              <a:rPr lang="en-US" sz="2600" b="1" dirty="0"/>
              <a:t>May 13, 2019</a:t>
            </a:r>
            <a:r>
              <a:rPr lang="en-US" sz="2600" dirty="0"/>
              <a:t>. </a:t>
            </a:r>
          </a:p>
        </p:txBody>
      </p:sp>
    </p:spTree>
    <p:extLst>
      <p:ext uri="{BB962C8B-B14F-4D97-AF65-F5344CB8AC3E}">
        <p14:creationId xmlns:p14="http://schemas.microsoft.com/office/powerpoint/2010/main" val="3708651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Provisional Steel Safeguard Measures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17</a:t>
            </a:fld>
            <a:endParaRPr lang="en-US" dirty="0"/>
          </a:p>
        </p:txBody>
      </p:sp>
      <p:sp>
        <p:nvSpPr>
          <p:cNvPr id="4" name="Content Placeholder 3"/>
          <p:cNvSpPr>
            <a:spLocks noGrp="1"/>
          </p:cNvSpPr>
          <p:nvPr>
            <p:ph sz="half" idx="1"/>
          </p:nvPr>
        </p:nvSpPr>
        <p:spPr>
          <a:xfrm>
            <a:off x="475488" y="1600200"/>
            <a:ext cx="11237136" cy="4371077"/>
          </a:xfrm>
        </p:spPr>
        <p:txBody>
          <a:bodyPr>
            <a:normAutofit lnSpcReduction="10000"/>
          </a:bodyPr>
          <a:lstStyle/>
          <a:p>
            <a:pPr marL="0" indent="0">
              <a:buNone/>
            </a:pPr>
            <a:r>
              <a:rPr lang="en-US" b="1" dirty="0" smtClean="0"/>
              <a:t>1. What is a safeguard and how long does it last? </a:t>
            </a:r>
          </a:p>
          <a:p>
            <a:r>
              <a:rPr lang="en-US" dirty="0" smtClean="0"/>
              <a:t>Safeguards: exceptional </a:t>
            </a:r>
            <a:r>
              <a:rPr lang="en-US" dirty="0"/>
              <a:t>measures intended to temporarily assist domestic producers that have suffered, or are threatened by, serious injury from increased imports of specific goods. </a:t>
            </a:r>
            <a:endParaRPr lang="en-US" dirty="0" smtClean="0"/>
          </a:p>
          <a:p>
            <a:r>
              <a:rPr lang="en-US" dirty="0" smtClean="0"/>
              <a:t>In </a:t>
            </a:r>
            <a:r>
              <a:rPr lang="en-US" dirty="0"/>
              <a:t>Canada, safeguard measures can take the form of: (</a:t>
            </a:r>
            <a:r>
              <a:rPr lang="en-US" dirty="0" err="1"/>
              <a:t>i</a:t>
            </a:r>
            <a:r>
              <a:rPr lang="en-US" dirty="0"/>
              <a:t>) an import surtax, or (ii) a restriction on import volumes, such an import quota or a TRQ system. The Governor-in-Council (i.e., the Federal Cabinet) has the authority to impose safeguards:</a:t>
            </a:r>
          </a:p>
          <a:p>
            <a:pPr lvl="1">
              <a:buFont typeface="Wingdings" panose="05000000000000000000" pitchFamily="2" charset="2"/>
              <a:buChar char="§"/>
            </a:pPr>
            <a:r>
              <a:rPr lang="en-US" dirty="0"/>
              <a:t>on a provisional basis and only in the form of a surtax, after a report by the Minister of Finance, in “critical circumstances” for up to 200 days, </a:t>
            </a:r>
            <a:r>
              <a:rPr lang="en-US" dirty="0" smtClean="0"/>
              <a:t>or</a:t>
            </a:r>
          </a:p>
          <a:p>
            <a:pPr lvl="1">
              <a:buFont typeface="Wingdings" panose="05000000000000000000" pitchFamily="2" charset="2"/>
              <a:buChar char="§"/>
            </a:pPr>
            <a:r>
              <a:rPr lang="en-US" dirty="0" smtClean="0"/>
              <a:t>following </a:t>
            </a:r>
            <a:r>
              <a:rPr lang="en-US" dirty="0"/>
              <a:t>an inquiry by the CITT, for up to </a:t>
            </a:r>
            <a:r>
              <a:rPr lang="en-US" b="1" dirty="0" smtClean="0"/>
              <a:t>4 years</a:t>
            </a:r>
            <a:r>
              <a:rPr lang="en-US" dirty="0" smtClean="0"/>
              <a:t> (which </a:t>
            </a:r>
            <a:r>
              <a:rPr lang="en-US" dirty="0"/>
              <a:t>can be extended once for a further </a:t>
            </a:r>
            <a:r>
              <a:rPr lang="en-US" dirty="0" smtClean="0"/>
              <a:t>4 </a:t>
            </a:r>
            <a:r>
              <a:rPr lang="en-US" dirty="0"/>
              <a:t>year </a:t>
            </a:r>
            <a:r>
              <a:rPr lang="en-US" dirty="0" smtClean="0"/>
              <a:t>period).</a:t>
            </a:r>
            <a:endParaRPr lang="en-US" dirty="0"/>
          </a:p>
          <a:p>
            <a:endParaRPr lang="en-US" b="1" dirty="0"/>
          </a:p>
        </p:txBody>
      </p:sp>
    </p:spTree>
    <p:extLst>
      <p:ext uri="{BB962C8B-B14F-4D97-AF65-F5344CB8AC3E}">
        <p14:creationId xmlns:p14="http://schemas.microsoft.com/office/powerpoint/2010/main" val="703353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442" y="170174"/>
            <a:ext cx="11375182" cy="978729"/>
          </a:xfrm>
        </p:spPr>
        <p:txBody>
          <a:bodyPr/>
          <a:lstStyle/>
          <a:p>
            <a:r>
              <a:rPr lang="en-US" dirty="0" smtClean="0">
                <a:effectLst>
                  <a:outerShdw blurRad="38100" dist="38100" dir="2700000" algn="tl">
                    <a:srgbClr val="000000">
                      <a:alpha val="43137"/>
                    </a:srgbClr>
                  </a:outerShdw>
                </a:effectLst>
              </a:rPr>
              <a:t>Provisional Steel Safeguard Measures – Subject Goods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18</a:t>
            </a:fld>
            <a:endParaRPr lang="en-US" dirty="0"/>
          </a:p>
        </p:txBody>
      </p:sp>
      <p:sp>
        <p:nvSpPr>
          <p:cNvPr id="4" name="Content Placeholder 3"/>
          <p:cNvSpPr>
            <a:spLocks noGrp="1"/>
          </p:cNvSpPr>
          <p:nvPr>
            <p:ph sz="half" idx="1"/>
          </p:nvPr>
        </p:nvSpPr>
        <p:spPr>
          <a:xfrm>
            <a:off x="475488" y="1676400"/>
            <a:ext cx="11237136" cy="4272879"/>
          </a:xfrm>
        </p:spPr>
        <p:txBody>
          <a:bodyPr>
            <a:normAutofit/>
          </a:bodyPr>
          <a:lstStyle/>
          <a:p>
            <a:pPr marL="0" indent="0">
              <a:buNone/>
            </a:pPr>
            <a:r>
              <a:rPr lang="en-US" b="1" dirty="0"/>
              <a:t>2. </a:t>
            </a:r>
            <a:r>
              <a:rPr lang="en-US" b="1" dirty="0" smtClean="0"/>
              <a:t>Which steel </a:t>
            </a:r>
            <a:r>
              <a:rPr lang="en-US" b="1" dirty="0"/>
              <a:t>product categories </a:t>
            </a:r>
            <a:r>
              <a:rPr lang="en-US" b="1" dirty="0" smtClean="0"/>
              <a:t>are subject </a:t>
            </a:r>
            <a:r>
              <a:rPr lang="en-US" b="1" dirty="0"/>
              <a:t>to provisional safeguards</a:t>
            </a:r>
            <a:r>
              <a:rPr lang="en-US" b="1" dirty="0" smtClean="0"/>
              <a:t>?</a:t>
            </a:r>
          </a:p>
          <a:p>
            <a:pPr marL="0" indent="0">
              <a:buNone/>
            </a:pPr>
            <a:r>
              <a:rPr lang="en-US" dirty="0" smtClean="0"/>
              <a:t> </a:t>
            </a:r>
            <a:endParaRPr lang="en-US"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12177757"/>
              </p:ext>
            </p:extLst>
          </p:nvPr>
        </p:nvGraphicFramePr>
        <p:xfrm>
          <a:off x="859971" y="2485141"/>
          <a:ext cx="6553200" cy="3505198"/>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161208592"/>
                    </a:ext>
                  </a:extLst>
                </a:gridCol>
              </a:tblGrid>
              <a:tr h="433694">
                <a:tc>
                  <a:txBody>
                    <a:bodyPr/>
                    <a:lstStyle/>
                    <a:p>
                      <a:pPr algn="ctr"/>
                      <a:r>
                        <a:rPr lang="en-US" dirty="0" smtClean="0"/>
                        <a:t>7 Steel Product</a:t>
                      </a:r>
                      <a:r>
                        <a:rPr lang="en-US" baseline="0" dirty="0" smtClean="0"/>
                        <a:t> Categories Subject to Provisional Safeguards</a:t>
                      </a:r>
                      <a:endParaRPr lang="en-US" dirty="0"/>
                    </a:p>
                  </a:txBody>
                  <a:tcPr/>
                </a:tc>
                <a:extLst>
                  <a:ext uri="{0D108BD9-81ED-4DB2-BD59-A6C34878D82A}">
                    <a16:rowId xmlns:a16="http://schemas.microsoft.com/office/drawing/2014/main" val="3265004252"/>
                  </a:ext>
                </a:extLst>
              </a:tr>
              <a:tr h="433694">
                <a:tc>
                  <a:txBody>
                    <a:bodyPr/>
                    <a:lstStyle/>
                    <a:p>
                      <a:pPr algn="ctr"/>
                      <a:r>
                        <a:rPr lang="en-US" dirty="0" smtClean="0"/>
                        <a:t>Energy tubular products</a:t>
                      </a:r>
                    </a:p>
                  </a:txBody>
                  <a:tcPr/>
                </a:tc>
                <a:extLst>
                  <a:ext uri="{0D108BD9-81ED-4DB2-BD59-A6C34878D82A}">
                    <a16:rowId xmlns:a16="http://schemas.microsoft.com/office/drawing/2014/main" val="2201059406"/>
                  </a:ext>
                </a:extLst>
              </a:tr>
              <a:tr h="469340">
                <a:tc>
                  <a:txBody>
                    <a:bodyPr/>
                    <a:lstStyle/>
                    <a:p>
                      <a:pPr algn="ctr"/>
                      <a:r>
                        <a:rPr lang="en-US" dirty="0" smtClean="0"/>
                        <a:t>Heavy plate</a:t>
                      </a:r>
                      <a:endParaRPr lang="en-US" dirty="0"/>
                    </a:p>
                  </a:txBody>
                  <a:tcPr/>
                </a:tc>
                <a:extLst>
                  <a:ext uri="{0D108BD9-81ED-4DB2-BD59-A6C34878D82A}">
                    <a16:rowId xmlns:a16="http://schemas.microsoft.com/office/drawing/2014/main" val="2732962321"/>
                  </a:ext>
                </a:extLst>
              </a:tr>
              <a:tr h="433694">
                <a:tc>
                  <a:txBody>
                    <a:bodyPr/>
                    <a:lstStyle/>
                    <a:p>
                      <a:pPr algn="ctr"/>
                      <a:r>
                        <a:rPr lang="en-US" dirty="0" smtClean="0"/>
                        <a:t>Hot-rolled sheet</a:t>
                      </a:r>
                      <a:endParaRPr lang="en-US" dirty="0"/>
                    </a:p>
                  </a:txBody>
                  <a:tcPr/>
                </a:tc>
                <a:extLst>
                  <a:ext uri="{0D108BD9-81ED-4DB2-BD59-A6C34878D82A}">
                    <a16:rowId xmlns:a16="http://schemas.microsoft.com/office/drawing/2014/main" val="3911253264"/>
                  </a:ext>
                </a:extLst>
              </a:tr>
              <a:tr h="433694">
                <a:tc>
                  <a:txBody>
                    <a:bodyPr/>
                    <a:lstStyle/>
                    <a:p>
                      <a:pPr algn="ctr"/>
                      <a:r>
                        <a:rPr lang="en-US" dirty="0" smtClean="0"/>
                        <a:t>Pre-painted steel</a:t>
                      </a:r>
                      <a:endParaRPr lang="en-US" dirty="0"/>
                    </a:p>
                  </a:txBody>
                  <a:tcPr/>
                </a:tc>
                <a:extLst>
                  <a:ext uri="{0D108BD9-81ED-4DB2-BD59-A6C34878D82A}">
                    <a16:rowId xmlns:a16="http://schemas.microsoft.com/office/drawing/2014/main" val="4146195784"/>
                  </a:ext>
                </a:extLst>
              </a:tr>
              <a:tr h="433694">
                <a:tc>
                  <a:txBody>
                    <a:bodyPr/>
                    <a:lstStyle/>
                    <a:p>
                      <a:pPr algn="ctr"/>
                      <a:r>
                        <a:rPr lang="en-US" dirty="0" smtClean="0"/>
                        <a:t>Concrete reinforcing bar</a:t>
                      </a:r>
                      <a:endParaRPr lang="en-US" dirty="0"/>
                    </a:p>
                  </a:txBody>
                  <a:tcPr/>
                </a:tc>
                <a:extLst>
                  <a:ext uri="{0D108BD9-81ED-4DB2-BD59-A6C34878D82A}">
                    <a16:rowId xmlns:a16="http://schemas.microsoft.com/office/drawing/2014/main" val="1901929020"/>
                  </a:ext>
                </a:extLst>
              </a:tr>
              <a:tr h="433694">
                <a:tc>
                  <a:txBody>
                    <a:bodyPr/>
                    <a:lstStyle/>
                    <a:p>
                      <a:pPr algn="ctr"/>
                      <a:r>
                        <a:rPr lang="en-US" dirty="0" smtClean="0"/>
                        <a:t>Wire rod</a:t>
                      </a:r>
                      <a:endParaRPr lang="en-US" dirty="0"/>
                    </a:p>
                  </a:txBody>
                  <a:tcPr/>
                </a:tc>
                <a:extLst>
                  <a:ext uri="{0D108BD9-81ED-4DB2-BD59-A6C34878D82A}">
                    <a16:rowId xmlns:a16="http://schemas.microsoft.com/office/drawing/2014/main" val="438045711"/>
                  </a:ext>
                </a:extLst>
              </a:tr>
              <a:tr h="433694">
                <a:tc>
                  <a:txBody>
                    <a:bodyPr/>
                    <a:lstStyle/>
                    <a:p>
                      <a:pPr algn="ctr"/>
                      <a:r>
                        <a:rPr lang="en-US" dirty="0" smtClean="0"/>
                        <a:t>Stainless steel wire</a:t>
                      </a:r>
                      <a:endParaRPr lang="en-US" dirty="0"/>
                    </a:p>
                  </a:txBody>
                  <a:tcPr/>
                </a:tc>
                <a:extLst>
                  <a:ext uri="{0D108BD9-81ED-4DB2-BD59-A6C34878D82A}">
                    <a16:rowId xmlns:a16="http://schemas.microsoft.com/office/drawing/2014/main" val="4244965822"/>
                  </a:ext>
                </a:extLst>
              </a:tr>
            </a:tbl>
          </a:graphicData>
        </a:graphic>
      </p:graphicFrame>
      <p:sp>
        <p:nvSpPr>
          <p:cNvPr id="6" name="Line Callout 2 5"/>
          <p:cNvSpPr/>
          <p:nvPr/>
        </p:nvSpPr>
        <p:spPr>
          <a:xfrm>
            <a:off x="8378291" y="2485140"/>
            <a:ext cx="3606491" cy="3077459"/>
          </a:xfrm>
          <a:prstGeom prst="borderCallout2">
            <a:avLst>
              <a:gd name="adj1" fmla="val 42631"/>
              <a:gd name="adj2" fmla="val 119"/>
              <a:gd name="adj3" fmla="val 42630"/>
              <a:gd name="adj4" fmla="val -16667"/>
              <a:gd name="adj5" fmla="val 68963"/>
              <a:gd name="adj6" fmla="val -2765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Important</a:t>
            </a:r>
            <a:r>
              <a:rPr lang="en-US" dirty="0" smtClean="0">
                <a:solidFill>
                  <a:schemeClr val="tx1"/>
                </a:solidFill>
              </a:rPr>
              <a:t>: tariff classification (HS Code) is illustrative only. Must examine your product against the product definition as there may be goods under the listed HS number that </a:t>
            </a:r>
            <a:r>
              <a:rPr lang="en-US" b="1" dirty="0" smtClean="0">
                <a:solidFill>
                  <a:schemeClr val="tx1"/>
                </a:solidFill>
              </a:rPr>
              <a:t>do not </a:t>
            </a:r>
            <a:r>
              <a:rPr lang="en-US" dirty="0" smtClean="0">
                <a:solidFill>
                  <a:schemeClr val="tx1"/>
                </a:solidFill>
              </a:rPr>
              <a:t>fall within the product definition, or goods that are imported under a HS number that is not listed but that fall within the product definition </a:t>
            </a:r>
            <a:endParaRPr lang="en-US" dirty="0">
              <a:solidFill>
                <a:schemeClr val="tx1"/>
              </a:solidFill>
            </a:endParaRPr>
          </a:p>
        </p:txBody>
      </p:sp>
    </p:spTree>
    <p:extLst>
      <p:ext uri="{BB962C8B-B14F-4D97-AF65-F5344CB8AC3E}">
        <p14:creationId xmlns:p14="http://schemas.microsoft.com/office/powerpoint/2010/main" val="372993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Steel Safeguard </a:t>
            </a:r>
            <a:r>
              <a:rPr lang="en-US" dirty="0" smtClean="0"/>
              <a:t>Measures - Exclusions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19</a:t>
            </a:fld>
            <a:endParaRPr lang="en-US" dirty="0"/>
          </a:p>
        </p:txBody>
      </p:sp>
      <p:sp>
        <p:nvSpPr>
          <p:cNvPr id="4" name="Content Placeholder 3"/>
          <p:cNvSpPr>
            <a:spLocks noGrp="1"/>
          </p:cNvSpPr>
          <p:nvPr>
            <p:ph sz="half" idx="1"/>
          </p:nvPr>
        </p:nvSpPr>
        <p:spPr>
          <a:xfrm>
            <a:off x="475488" y="1524000"/>
            <a:ext cx="11237136" cy="4648200"/>
          </a:xfrm>
        </p:spPr>
        <p:txBody>
          <a:bodyPr>
            <a:normAutofit lnSpcReduction="10000"/>
          </a:bodyPr>
          <a:lstStyle/>
          <a:p>
            <a:pPr marL="0" indent="0">
              <a:buNone/>
            </a:pPr>
            <a:r>
              <a:rPr lang="en-US" b="1" dirty="0"/>
              <a:t>3. What countries are excluded from the provisional </a:t>
            </a:r>
            <a:r>
              <a:rPr lang="en-US" b="1" dirty="0" smtClean="0"/>
              <a:t>safeguards by Finance Canada? </a:t>
            </a:r>
            <a:endParaRPr lang="en-US" b="1" dirty="0"/>
          </a:p>
          <a:p>
            <a:r>
              <a:rPr lang="en-US" dirty="0"/>
              <a:t>Steel imported from any country except those listed below are subject to provisional safeguards:</a:t>
            </a:r>
          </a:p>
          <a:p>
            <a:pPr lvl="1">
              <a:buFont typeface="Arial" panose="020B0604020202020204" pitchFamily="34" charset="0"/>
              <a:buChar char="•"/>
            </a:pPr>
            <a:r>
              <a:rPr lang="en-US" dirty="0"/>
              <a:t>The United States, which is already subject to </a:t>
            </a:r>
            <a:r>
              <a:rPr lang="en-US" dirty="0" smtClean="0"/>
              <a:t>countermeasures </a:t>
            </a:r>
            <a:r>
              <a:rPr lang="en-US" dirty="0"/>
              <a:t>on steel and other </a:t>
            </a:r>
            <a:r>
              <a:rPr lang="en-US" dirty="0" smtClean="0"/>
              <a:t>products in retaliation against US </a:t>
            </a:r>
            <a:r>
              <a:rPr lang="en-US" smtClean="0"/>
              <a:t>232 </a:t>
            </a:r>
            <a:r>
              <a:rPr lang="en-US" smtClean="0"/>
              <a:t>action;</a:t>
            </a:r>
            <a:endParaRPr lang="en-US" dirty="0" smtClean="0"/>
          </a:p>
          <a:p>
            <a:pPr lvl="1">
              <a:buFont typeface="Arial" panose="020B0604020202020204" pitchFamily="34" charset="0"/>
              <a:buChar char="•"/>
            </a:pPr>
            <a:r>
              <a:rPr lang="en-US" dirty="0" smtClean="0"/>
              <a:t>Mexico</a:t>
            </a:r>
            <a:r>
              <a:rPr lang="en-US" dirty="0"/>
              <a:t>, except for energy tubular products and wire rod which are subject to provisional </a:t>
            </a:r>
            <a:r>
              <a:rPr lang="en-US" dirty="0" smtClean="0"/>
              <a:t>safeguards;</a:t>
            </a:r>
          </a:p>
          <a:p>
            <a:pPr lvl="1">
              <a:buFont typeface="Arial" panose="020B0604020202020204" pitchFamily="34" charset="0"/>
              <a:buChar char="•"/>
            </a:pPr>
            <a:r>
              <a:rPr lang="en-US" dirty="0" smtClean="0"/>
              <a:t>Chile;</a:t>
            </a:r>
          </a:p>
          <a:p>
            <a:pPr lvl="1">
              <a:buFont typeface="Arial" panose="020B0604020202020204" pitchFamily="34" charset="0"/>
              <a:buChar char="•"/>
            </a:pPr>
            <a:r>
              <a:rPr lang="en-US" dirty="0" smtClean="0"/>
              <a:t>Israel </a:t>
            </a:r>
            <a:r>
              <a:rPr lang="en-US" dirty="0"/>
              <a:t>and other beneficiaries of the Canada-Israel Free Trade Agreement; and</a:t>
            </a:r>
          </a:p>
          <a:p>
            <a:r>
              <a:rPr lang="en-US" dirty="0"/>
              <a:t>Countries that qualify for the </a:t>
            </a:r>
            <a:r>
              <a:rPr lang="en-US" dirty="0">
                <a:hlinkClick r:id="rId3"/>
              </a:rPr>
              <a:t>General Preferential </a:t>
            </a:r>
            <a:r>
              <a:rPr lang="en-US" dirty="0" smtClean="0">
                <a:hlinkClick r:id="rId3"/>
              </a:rPr>
              <a:t>Tariff</a:t>
            </a:r>
            <a:r>
              <a:rPr lang="en-US" dirty="0" smtClean="0"/>
              <a:t>, </a:t>
            </a:r>
            <a:r>
              <a:rPr lang="en-US" dirty="0"/>
              <a:t>except rebar imports from Vietnam which are subject to provisional safeguards</a:t>
            </a:r>
          </a:p>
          <a:p>
            <a:endParaRPr lang="en-US" dirty="0"/>
          </a:p>
        </p:txBody>
      </p:sp>
    </p:spTree>
    <p:extLst>
      <p:ext uri="{BB962C8B-B14F-4D97-AF65-F5344CB8AC3E}">
        <p14:creationId xmlns:p14="http://schemas.microsoft.com/office/powerpoint/2010/main" val="43255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8E22A6E6-357A-204A-8141-87424A8157F6}" type="slidenum">
              <a:rPr lang="en-US" smtClean="0"/>
              <a:pPr/>
              <a:t>2</a:t>
            </a:fld>
            <a:endParaRPr lang="en-US" dirty="0"/>
          </a:p>
        </p:txBody>
      </p:sp>
      <p:sp>
        <p:nvSpPr>
          <p:cNvPr id="3" name="Text Placeholder 2"/>
          <p:cNvSpPr>
            <a:spLocks noGrp="1"/>
          </p:cNvSpPr>
          <p:nvPr>
            <p:ph type="body" sz="quarter" idx="19"/>
          </p:nvPr>
        </p:nvSpPr>
        <p:spPr>
          <a:xfrm>
            <a:off x="2057400" y="1524000"/>
            <a:ext cx="9067799" cy="3962400"/>
          </a:xfrm>
        </p:spPr>
        <p:txBody>
          <a:bodyPr>
            <a:normAutofit fontScale="62500" lnSpcReduction="20000"/>
          </a:bodyPr>
          <a:lstStyle/>
          <a:p>
            <a:pPr marL="0" indent="0">
              <a:lnSpc>
                <a:spcPct val="120000"/>
              </a:lnSpc>
              <a:spcBef>
                <a:spcPts val="600"/>
              </a:spcBef>
              <a:buNone/>
            </a:pPr>
            <a:endParaRPr lang="en-US" dirty="0" smtClean="0"/>
          </a:p>
          <a:p>
            <a:pPr marL="514350" indent="-514350">
              <a:lnSpc>
                <a:spcPct val="120000"/>
              </a:lnSpc>
              <a:spcBef>
                <a:spcPts val="600"/>
              </a:spcBef>
              <a:buFont typeface="+mj-lt"/>
              <a:buAutoNum type="arabicPeriod"/>
            </a:pPr>
            <a:r>
              <a:rPr lang="en-US" dirty="0"/>
              <a:t>Impairment of National Security (s. 232) and Canadian Countermeasure Surtaxes</a:t>
            </a:r>
          </a:p>
          <a:p>
            <a:pPr marL="514350" indent="-514350">
              <a:lnSpc>
                <a:spcPct val="120000"/>
              </a:lnSpc>
              <a:spcBef>
                <a:spcPts val="600"/>
              </a:spcBef>
              <a:buFont typeface="+mj-lt"/>
              <a:buAutoNum type="arabicPeriod"/>
            </a:pPr>
            <a:r>
              <a:rPr lang="en-US" dirty="0" smtClean="0"/>
              <a:t>NAFTA </a:t>
            </a:r>
            <a:r>
              <a:rPr lang="en-US" dirty="0"/>
              <a:t>Negotiations Update (the “USMCA”)</a:t>
            </a:r>
          </a:p>
          <a:p>
            <a:pPr marL="514350" indent="-514350">
              <a:lnSpc>
                <a:spcPct val="120000"/>
              </a:lnSpc>
              <a:spcBef>
                <a:spcPts val="600"/>
              </a:spcBef>
              <a:buFont typeface="+mj-lt"/>
              <a:buAutoNum type="arabicPeriod"/>
            </a:pPr>
            <a:r>
              <a:rPr lang="en-US" dirty="0" smtClean="0"/>
              <a:t>Safeguard Actions </a:t>
            </a:r>
            <a:r>
              <a:rPr lang="en-US" dirty="0"/>
              <a:t>(on </a:t>
            </a:r>
            <a:r>
              <a:rPr lang="en-US" dirty="0" smtClean="0"/>
              <a:t>Steel </a:t>
            </a:r>
            <a:r>
              <a:rPr lang="en-US" dirty="0"/>
              <a:t>and </a:t>
            </a:r>
            <a:r>
              <a:rPr lang="en-US" dirty="0" smtClean="0"/>
              <a:t>Aluminum </a:t>
            </a:r>
            <a:r>
              <a:rPr lang="en-US" dirty="0"/>
              <a:t>products</a:t>
            </a:r>
            <a:r>
              <a:rPr lang="en-US" dirty="0" smtClean="0"/>
              <a:t>)</a:t>
            </a:r>
          </a:p>
          <a:p>
            <a:pPr marL="514350" indent="-514350">
              <a:lnSpc>
                <a:spcPct val="120000"/>
              </a:lnSpc>
              <a:spcBef>
                <a:spcPts val="600"/>
              </a:spcBef>
              <a:buFont typeface="+mj-lt"/>
              <a:buAutoNum type="arabicPeriod"/>
            </a:pPr>
            <a:r>
              <a:rPr lang="en-US" dirty="0" smtClean="0"/>
              <a:t>Trade Remedies: Dumping and Subsidization and special import duties</a:t>
            </a:r>
          </a:p>
          <a:p>
            <a:pPr marL="514350" indent="-514350">
              <a:lnSpc>
                <a:spcPct val="120000"/>
              </a:lnSpc>
              <a:spcBef>
                <a:spcPts val="600"/>
              </a:spcBef>
              <a:buFont typeface="+mj-lt"/>
              <a:buAutoNum type="arabicPeriod"/>
            </a:pPr>
            <a:r>
              <a:rPr lang="en-US" dirty="0" smtClean="0"/>
              <a:t>Contracts: Allocations of Liabilities and Other Key Terms </a:t>
            </a:r>
            <a:endParaRPr lang="en-US" dirty="0"/>
          </a:p>
        </p:txBody>
      </p:sp>
      <p:sp>
        <p:nvSpPr>
          <p:cNvPr id="4" name="TextBox 3"/>
          <p:cNvSpPr txBox="1"/>
          <p:nvPr/>
        </p:nvSpPr>
        <p:spPr>
          <a:xfrm>
            <a:off x="2037522" y="990600"/>
            <a:ext cx="6142037"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Presentation Roadmap</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75532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170174"/>
            <a:ext cx="10989611" cy="978729"/>
          </a:xfrm>
        </p:spPr>
        <p:txBody>
          <a:bodyPr/>
          <a:lstStyle/>
          <a:p>
            <a:r>
              <a:rPr lang="en-US" dirty="0"/>
              <a:t>Provisional Steel Safeguard </a:t>
            </a:r>
            <a:r>
              <a:rPr lang="en-US" dirty="0" smtClean="0"/>
              <a:t>Measures – TRQ System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20</a:t>
            </a:fld>
            <a:endParaRPr lang="en-US" dirty="0"/>
          </a:p>
        </p:txBody>
      </p:sp>
      <p:sp>
        <p:nvSpPr>
          <p:cNvPr id="4" name="Content Placeholder 3"/>
          <p:cNvSpPr>
            <a:spLocks noGrp="1"/>
          </p:cNvSpPr>
          <p:nvPr>
            <p:ph sz="half" idx="1"/>
          </p:nvPr>
        </p:nvSpPr>
        <p:spPr>
          <a:xfrm>
            <a:off x="475488" y="1447800"/>
            <a:ext cx="11237136" cy="4501479"/>
          </a:xfrm>
        </p:spPr>
        <p:txBody>
          <a:bodyPr>
            <a:normAutofit/>
          </a:bodyPr>
          <a:lstStyle/>
          <a:p>
            <a:r>
              <a:rPr lang="en-US" b="1" dirty="0"/>
              <a:t>4. How does the TRQ system work? </a:t>
            </a:r>
          </a:p>
          <a:p>
            <a:r>
              <a:rPr lang="en-US" dirty="0" smtClean="0"/>
              <a:t>The </a:t>
            </a:r>
            <a:r>
              <a:rPr lang="en-US" dirty="0"/>
              <a:t>provisional safeguards take the form of a </a:t>
            </a:r>
            <a:r>
              <a:rPr lang="en-US" b="1" dirty="0"/>
              <a:t>TRQ system </a:t>
            </a:r>
            <a:r>
              <a:rPr lang="en-US" dirty="0"/>
              <a:t>administered under the EIPA. </a:t>
            </a:r>
            <a:endParaRPr lang="en-US" dirty="0" smtClean="0"/>
          </a:p>
          <a:p>
            <a:r>
              <a:rPr lang="en-US" dirty="0" smtClean="0"/>
              <a:t>Under </a:t>
            </a:r>
            <a:r>
              <a:rPr lang="en-US" dirty="0"/>
              <a:t>this system, the Government has set a total</a:t>
            </a:r>
            <a:r>
              <a:rPr lang="en-US" b="1" dirty="0"/>
              <a:t> access quantity</a:t>
            </a:r>
            <a:r>
              <a:rPr lang="en-US" dirty="0"/>
              <a:t> (</a:t>
            </a:r>
            <a:r>
              <a:rPr lang="en-US" dirty="0" err="1"/>
              <a:t>tonnes</a:t>
            </a:r>
            <a:r>
              <a:rPr lang="en-US" dirty="0"/>
              <a:t>) for each category of steel product imported in the 200-day provisional safeguard period. The access quantity is based on the average volume of imports over a similar period covered by the provisional safeguard in the years 2015-2016, 2016-2017 and 2017-2018. Each access quantity is divided evenly into four 50-day periods, and administered in accordance with the following rules</a:t>
            </a:r>
            <a:r>
              <a:rPr lang="en-US" dirty="0" smtClean="0"/>
              <a:t>.</a:t>
            </a:r>
            <a:endParaRPr lang="en-US" dirty="0"/>
          </a:p>
        </p:txBody>
      </p:sp>
    </p:spTree>
    <p:extLst>
      <p:ext uri="{BB962C8B-B14F-4D97-AF65-F5344CB8AC3E}">
        <p14:creationId xmlns:p14="http://schemas.microsoft.com/office/powerpoint/2010/main" val="1370719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Steel Safeguard Measures </a:t>
            </a:r>
            <a:r>
              <a:rPr lang="en-US" dirty="0" smtClean="0"/>
              <a:t>– Import Permits</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21</a:t>
            </a:fld>
            <a:endParaRPr lang="en-US" dirty="0"/>
          </a:p>
        </p:txBody>
      </p:sp>
      <p:sp>
        <p:nvSpPr>
          <p:cNvPr id="4" name="Content Placeholder 3"/>
          <p:cNvSpPr>
            <a:spLocks noGrp="1"/>
          </p:cNvSpPr>
          <p:nvPr>
            <p:ph sz="half" idx="1"/>
          </p:nvPr>
        </p:nvSpPr>
        <p:spPr/>
        <p:txBody>
          <a:bodyPr>
            <a:normAutofit/>
          </a:bodyPr>
          <a:lstStyle/>
          <a:p>
            <a:r>
              <a:rPr lang="en-US" sz="2600" dirty="0"/>
              <a:t>Global Affairs Canada administers the quota of products to be imported surtax-free by issuance of import permits (see the Global Affairs Canada, </a:t>
            </a:r>
            <a:r>
              <a:rPr lang="en-US" sz="2600" dirty="0">
                <a:hlinkClick r:id="rId3"/>
              </a:rPr>
              <a:t>Notice to Importers</a:t>
            </a:r>
            <a:r>
              <a:rPr lang="en-US" sz="2600" dirty="0"/>
              <a:t>).</a:t>
            </a:r>
          </a:p>
          <a:p>
            <a:r>
              <a:rPr lang="en-US" sz="2600" dirty="0"/>
              <a:t>A “Canadian resident”, as defined by the </a:t>
            </a:r>
            <a:r>
              <a:rPr lang="en-US" sz="2600" i="1" dirty="0" smtClean="0"/>
              <a:t>Export and Import Permits Act</a:t>
            </a:r>
            <a:r>
              <a:rPr lang="en-US" sz="2600" dirty="0" smtClean="0"/>
              <a:t>, </a:t>
            </a:r>
            <a:r>
              <a:rPr lang="en-US" sz="2600" dirty="0"/>
              <a:t>must apply to Global </a:t>
            </a:r>
            <a:r>
              <a:rPr lang="en-US" sz="2600" dirty="0" smtClean="0"/>
              <a:t>Affairs Canada </a:t>
            </a:r>
            <a:r>
              <a:rPr lang="en-US" sz="2600" dirty="0"/>
              <a:t>for a shipment-specific permit to import steel subject to the provisional safeguards.</a:t>
            </a:r>
          </a:p>
          <a:p>
            <a:r>
              <a:rPr lang="en-US" sz="2600" dirty="0"/>
              <a:t>If a steel product subject to provisional safeguards is imported without a permit, the 25% surtax will apply.</a:t>
            </a:r>
          </a:p>
        </p:txBody>
      </p:sp>
    </p:spTree>
    <p:extLst>
      <p:ext uri="{BB962C8B-B14F-4D97-AF65-F5344CB8AC3E}">
        <p14:creationId xmlns:p14="http://schemas.microsoft.com/office/powerpoint/2010/main" val="100495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170174"/>
            <a:ext cx="10757333" cy="978729"/>
          </a:xfrm>
        </p:spPr>
        <p:txBody>
          <a:bodyPr/>
          <a:lstStyle/>
          <a:p>
            <a:r>
              <a:rPr lang="en-US" dirty="0">
                <a:effectLst>
                  <a:outerShdw blurRad="38100" dist="38100" dir="2700000" algn="tl">
                    <a:srgbClr val="000000">
                      <a:alpha val="43137"/>
                    </a:srgbClr>
                  </a:outerShdw>
                </a:effectLst>
              </a:rPr>
              <a:t>Provisional Steel Safeguard Measures </a:t>
            </a:r>
            <a:r>
              <a:rPr lang="en-US" dirty="0" smtClean="0">
                <a:effectLst>
                  <a:outerShdw blurRad="38100" dist="38100" dir="2700000" algn="tl">
                    <a:srgbClr val="000000">
                      <a:alpha val="43137"/>
                    </a:srgbClr>
                  </a:outerShdw>
                </a:effectLst>
              </a:rPr>
              <a:t>– Import Permits (Cont’d)</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22</a:t>
            </a:fld>
            <a:endParaRPr lang="en-US" dirty="0"/>
          </a:p>
        </p:txBody>
      </p:sp>
      <p:sp>
        <p:nvSpPr>
          <p:cNvPr id="4" name="Content Placeholder 3"/>
          <p:cNvSpPr>
            <a:spLocks noGrp="1"/>
          </p:cNvSpPr>
          <p:nvPr>
            <p:ph sz="half" idx="1"/>
          </p:nvPr>
        </p:nvSpPr>
        <p:spPr>
          <a:xfrm>
            <a:off x="475488" y="1676400"/>
            <a:ext cx="11237136" cy="4679951"/>
          </a:xfrm>
        </p:spPr>
        <p:txBody>
          <a:bodyPr>
            <a:normAutofit/>
          </a:bodyPr>
          <a:lstStyle/>
          <a:p>
            <a:r>
              <a:rPr lang="en-US" dirty="0"/>
              <a:t>Import permits will be issued up to 5 days in advance of the </a:t>
            </a:r>
            <a:r>
              <a:rPr lang="en-US" dirty="0" smtClean="0"/>
              <a:t>“arrival </a:t>
            </a:r>
            <a:r>
              <a:rPr lang="en-US" dirty="0"/>
              <a:t>of the </a:t>
            </a:r>
            <a:r>
              <a:rPr lang="en-US" dirty="0" smtClean="0"/>
              <a:t>shipment” </a:t>
            </a:r>
            <a:r>
              <a:rPr lang="en-US" dirty="0"/>
              <a:t>but are only valid for 14 days from the date of issuance, subject to an extension in “exceptional and unforeseen circumstances”.</a:t>
            </a:r>
          </a:p>
          <a:p>
            <a:r>
              <a:rPr lang="en-US" dirty="0"/>
              <a:t>Once imports surpass the access quantity for the product and period, subsequent imports are subject to a 25% surtax within that 50-day period, until the start of the next 50-day period. The 50-day periods are as follows: </a:t>
            </a:r>
          </a:p>
          <a:p>
            <a:pPr lvl="1"/>
            <a:r>
              <a:rPr lang="en-US" dirty="0"/>
              <a:t>October 25 to December 13, 2018 </a:t>
            </a:r>
          </a:p>
          <a:p>
            <a:pPr lvl="1"/>
            <a:r>
              <a:rPr lang="en-US" dirty="0"/>
              <a:t>December 14, 2018 to February 1, 2019 </a:t>
            </a:r>
          </a:p>
          <a:p>
            <a:pPr lvl="1"/>
            <a:r>
              <a:rPr lang="en-US" dirty="0"/>
              <a:t>February 2 to March 23, 2019 </a:t>
            </a:r>
          </a:p>
          <a:p>
            <a:pPr lvl="1"/>
            <a:r>
              <a:rPr lang="en-US" dirty="0"/>
              <a:t>March 24 to May 12, 2019</a:t>
            </a:r>
          </a:p>
          <a:p>
            <a:endParaRPr lang="en-US" dirty="0"/>
          </a:p>
        </p:txBody>
      </p:sp>
    </p:spTree>
    <p:extLst>
      <p:ext uri="{BB962C8B-B14F-4D97-AF65-F5344CB8AC3E}">
        <p14:creationId xmlns:p14="http://schemas.microsoft.com/office/powerpoint/2010/main" val="137500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Provisional Steel Safeguard Measures </a:t>
            </a:r>
            <a:r>
              <a:rPr lang="en-US" dirty="0" smtClean="0">
                <a:effectLst>
                  <a:outerShdw blurRad="38100" dist="38100" dir="2700000" algn="tl">
                    <a:srgbClr val="000000">
                      <a:alpha val="43137"/>
                    </a:srgbClr>
                  </a:outerShdw>
                </a:effectLst>
              </a:rPr>
              <a:t>- CBSA</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23</a:t>
            </a:fld>
            <a:endParaRPr lang="en-US" dirty="0"/>
          </a:p>
        </p:txBody>
      </p:sp>
      <p:sp>
        <p:nvSpPr>
          <p:cNvPr id="4" name="Content Placeholder 3"/>
          <p:cNvSpPr>
            <a:spLocks noGrp="1"/>
          </p:cNvSpPr>
          <p:nvPr>
            <p:ph sz="half" idx="1"/>
          </p:nvPr>
        </p:nvSpPr>
        <p:spPr>
          <a:xfrm>
            <a:off x="475488" y="1676400"/>
            <a:ext cx="11237136" cy="4495800"/>
          </a:xfrm>
        </p:spPr>
        <p:txBody>
          <a:bodyPr>
            <a:normAutofit fontScale="92500" lnSpcReduction="10000"/>
          </a:bodyPr>
          <a:lstStyle/>
          <a:p>
            <a:r>
              <a:rPr lang="en-US" dirty="0"/>
              <a:t>For a shipment to be free of the surtax, the importer must present a valid shipment-specific import permit to the Canada Border Services Agency (CBSA) at the time of final accounting.</a:t>
            </a:r>
          </a:p>
          <a:p>
            <a:r>
              <a:rPr lang="en-US" dirty="0"/>
              <a:t>Unused access quantity in a given 50-day period carries over into the next 50-day period.</a:t>
            </a:r>
          </a:p>
          <a:p>
            <a:r>
              <a:rPr lang="en-US" dirty="0"/>
              <a:t>Importantly, the Government has also established limits to the </a:t>
            </a:r>
            <a:r>
              <a:rPr lang="en-US" b="1" dirty="0"/>
              <a:t>total access quantity </a:t>
            </a:r>
            <a:r>
              <a:rPr lang="en-US" dirty="0"/>
              <a:t>that can be imported </a:t>
            </a:r>
            <a:r>
              <a:rPr lang="en-US" b="1" dirty="0"/>
              <a:t>from a single country, by product, over the 200-day period</a:t>
            </a:r>
            <a:r>
              <a:rPr lang="en-US" dirty="0"/>
              <a:t>. </a:t>
            </a:r>
          </a:p>
          <a:p>
            <a:pPr lvl="1"/>
            <a:r>
              <a:rPr lang="en-US" dirty="0" smtClean="0"/>
              <a:t>E.g.: </a:t>
            </a:r>
            <a:r>
              <a:rPr lang="en-US" dirty="0"/>
              <a:t>imports from any individual country of energy tubular products may not exceed 23% of the total 200-day quota amount (59,200.16 </a:t>
            </a:r>
            <a:r>
              <a:rPr lang="en-US" dirty="0" err="1"/>
              <a:t>tonnes</a:t>
            </a:r>
            <a:r>
              <a:rPr lang="en-US" dirty="0"/>
              <a:t>) during the 200-day provisional period. If imports from a single country exceed this “country limit”, the 25% surtax will apply for the remainder of the 200-day provisional period to imports from that country for that product</a:t>
            </a:r>
            <a:r>
              <a:rPr lang="en-US" dirty="0" smtClean="0"/>
              <a:t>.</a:t>
            </a:r>
            <a:endParaRPr lang="en-US" dirty="0"/>
          </a:p>
        </p:txBody>
      </p:sp>
    </p:spTree>
    <p:extLst>
      <p:ext uri="{BB962C8B-B14F-4D97-AF65-F5344CB8AC3E}">
        <p14:creationId xmlns:p14="http://schemas.microsoft.com/office/powerpoint/2010/main" val="23862143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Provisional Steel Safeguard Measures </a:t>
            </a:r>
            <a:r>
              <a:rPr lang="en-US" dirty="0" smtClean="0">
                <a:effectLst>
                  <a:outerShdw blurRad="38100" dist="38100" dir="2700000" algn="tl">
                    <a:srgbClr val="000000">
                      <a:alpha val="43137"/>
                    </a:srgbClr>
                  </a:outerShdw>
                </a:effectLst>
              </a:rPr>
              <a:t>- Quotas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24</a:t>
            </a:fld>
            <a:endParaRPr lang="en-US"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42488589"/>
              </p:ext>
            </p:extLst>
          </p:nvPr>
        </p:nvGraphicFramePr>
        <p:xfrm>
          <a:off x="723013" y="1524000"/>
          <a:ext cx="10947420" cy="4495802"/>
        </p:xfrm>
        <a:graphic>
          <a:graphicData uri="http://schemas.openxmlformats.org/drawingml/2006/table">
            <a:tbl>
              <a:tblPr>
                <a:tableStyleId>{E269D01E-BC32-4049-B463-5C60D7B0CCD2}</a:tableStyleId>
              </a:tblPr>
              <a:tblGrid>
                <a:gridCol w="2698843">
                  <a:extLst>
                    <a:ext uri="{9D8B030D-6E8A-4147-A177-3AD203B41FA5}">
                      <a16:colId xmlns:a16="http://schemas.microsoft.com/office/drawing/2014/main" val="781747056"/>
                    </a:ext>
                  </a:extLst>
                </a:gridCol>
                <a:gridCol w="2774867">
                  <a:extLst>
                    <a:ext uri="{9D8B030D-6E8A-4147-A177-3AD203B41FA5}">
                      <a16:colId xmlns:a16="http://schemas.microsoft.com/office/drawing/2014/main" val="1090139872"/>
                    </a:ext>
                  </a:extLst>
                </a:gridCol>
                <a:gridCol w="2736855">
                  <a:extLst>
                    <a:ext uri="{9D8B030D-6E8A-4147-A177-3AD203B41FA5}">
                      <a16:colId xmlns:a16="http://schemas.microsoft.com/office/drawing/2014/main" val="2975003591"/>
                    </a:ext>
                  </a:extLst>
                </a:gridCol>
                <a:gridCol w="2736855">
                  <a:extLst>
                    <a:ext uri="{9D8B030D-6E8A-4147-A177-3AD203B41FA5}">
                      <a16:colId xmlns:a16="http://schemas.microsoft.com/office/drawing/2014/main" val="2064943668"/>
                    </a:ext>
                  </a:extLst>
                </a:gridCol>
              </a:tblGrid>
              <a:tr h="899160">
                <a:tc>
                  <a:txBody>
                    <a:bodyPr/>
                    <a:lstStyle/>
                    <a:p>
                      <a:pPr algn="ctr"/>
                      <a:r>
                        <a:rPr lang="en-US" b="1" dirty="0"/>
                        <a:t>Product</a:t>
                      </a:r>
                    </a:p>
                  </a:txBody>
                  <a:tcPr anchor="ctr"/>
                </a:tc>
                <a:tc>
                  <a:txBody>
                    <a:bodyPr/>
                    <a:lstStyle/>
                    <a:p>
                      <a:pPr algn="ctr"/>
                      <a:r>
                        <a:rPr lang="en-US" b="1" dirty="0">
                          <a:effectLst/>
                        </a:rPr>
                        <a:t>Quota for each 50-day Period (</a:t>
                      </a:r>
                      <a:r>
                        <a:rPr lang="en-US" b="1" dirty="0" err="1">
                          <a:effectLst/>
                        </a:rPr>
                        <a:t>tonnes</a:t>
                      </a:r>
                      <a:r>
                        <a:rPr lang="en-US" b="1" dirty="0">
                          <a:effectLst/>
                        </a:rPr>
                        <a:t>)</a:t>
                      </a:r>
                    </a:p>
                  </a:txBody>
                  <a:tcPr anchor="ctr"/>
                </a:tc>
                <a:tc>
                  <a:txBody>
                    <a:bodyPr/>
                    <a:lstStyle/>
                    <a:p>
                      <a:pPr algn="ctr"/>
                      <a:r>
                        <a:rPr lang="en-US" b="1" dirty="0">
                          <a:effectLst/>
                        </a:rPr>
                        <a:t>Total 200-day Quota (</a:t>
                      </a:r>
                      <a:r>
                        <a:rPr lang="en-US" b="1" dirty="0" err="1">
                          <a:effectLst/>
                        </a:rPr>
                        <a:t>tonnes</a:t>
                      </a:r>
                      <a:r>
                        <a:rPr lang="en-US" b="1" dirty="0">
                          <a:effectLst/>
                        </a:rPr>
                        <a:t>)</a:t>
                      </a:r>
                    </a:p>
                  </a:txBody>
                  <a:tcPr anchor="ctr"/>
                </a:tc>
                <a:tc>
                  <a:txBody>
                    <a:bodyPr/>
                    <a:lstStyle/>
                    <a:p>
                      <a:pPr algn="ctr"/>
                      <a:r>
                        <a:rPr lang="en-US" b="1" dirty="0">
                          <a:effectLst/>
                        </a:rPr>
                        <a:t>Maximum Share of Total Quota per Country</a:t>
                      </a:r>
                    </a:p>
                  </a:txBody>
                  <a:tcPr anchor="ctr"/>
                </a:tc>
                <a:extLst>
                  <a:ext uri="{0D108BD9-81ED-4DB2-BD59-A6C34878D82A}">
                    <a16:rowId xmlns:a16="http://schemas.microsoft.com/office/drawing/2014/main" val="382551323"/>
                  </a:ext>
                </a:extLst>
              </a:tr>
              <a:tr h="513806">
                <a:tc>
                  <a:txBody>
                    <a:bodyPr/>
                    <a:lstStyle/>
                    <a:p>
                      <a:r>
                        <a:rPr lang="en-US"/>
                        <a:t>Energy tubular products</a:t>
                      </a:r>
                    </a:p>
                  </a:txBody>
                  <a:tcPr anchor="ctr"/>
                </a:tc>
                <a:tc>
                  <a:txBody>
                    <a:bodyPr/>
                    <a:lstStyle/>
                    <a:p>
                      <a:pPr algn="ctr"/>
                      <a:r>
                        <a:rPr lang="en-US" dirty="0">
                          <a:effectLst/>
                        </a:rPr>
                        <a:t>64,348</a:t>
                      </a:r>
                    </a:p>
                  </a:txBody>
                  <a:tcPr anchor="ctr"/>
                </a:tc>
                <a:tc>
                  <a:txBody>
                    <a:bodyPr/>
                    <a:lstStyle/>
                    <a:p>
                      <a:pPr algn="ctr"/>
                      <a:r>
                        <a:rPr lang="en-US">
                          <a:effectLst/>
                        </a:rPr>
                        <a:t>257,392</a:t>
                      </a:r>
                    </a:p>
                  </a:txBody>
                  <a:tcPr anchor="ctr"/>
                </a:tc>
                <a:tc>
                  <a:txBody>
                    <a:bodyPr/>
                    <a:lstStyle/>
                    <a:p>
                      <a:pPr algn="ctr"/>
                      <a:r>
                        <a:rPr lang="en-US">
                          <a:effectLst/>
                        </a:rPr>
                        <a:t>23%</a:t>
                      </a:r>
                    </a:p>
                  </a:txBody>
                  <a:tcPr anchor="ctr"/>
                </a:tc>
                <a:extLst>
                  <a:ext uri="{0D108BD9-81ED-4DB2-BD59-A6C34878D82A}">
                    <a16:rowId xmlns:a16="http://schemas.microsoft.com/office/drawing/2014/main" val="1898721655"/>
                  </a:ext>
                </a:extLst>
              </a:tr>
              <a:tr h="513806">
                <a:tc>
                  <a:txBody>
                    <a:bodyPr/>
                    <a:lstStyle/>
                    <a:p>
                      <a:r>
                        <a:rPr lang="en-US"/>
                        <a:t>Heavy plate</a:t>
                      </a:r>
                    </a:p>
                  </a:txBody>
                  <a:tcPr anchor="ctr"/>
                </a:tc>
                <a:tc>
                  <a:txBody>
                    <a:bodyPr/>
                    <a:lstStyle/>
                    <a:p>
                      <a:pPr algn="ctr"/>
                      <a:r>
                        <a:rPr lang="en-US" dirty="0">
                          <a:effectLst/>
                        </a:rPr>
                        <a:t>12,918</a:t>
                      </a:r>
                    </a:p>
                  </a:txBody>
                  <a:tcPr anchor="ctr"/>
                </a:tc>
                <a:tc>
                  <a:txBody>
                    <a:bodyPr/>
                    <a:lstStyle/>
                    <a:p>
                      <a:pPr algn="ctr"/>
                      <a:r>
                        <a:rPr lang="en-US">
                          <a:effectLst/>
                        </a:rPr>
                        <a:t>51,672</a:t>
                      </a:r>
                    </a:p>
                  </a:txBody>
                  <a:tcPr anchor="ctr"/>
                </a:tc>
                <a:tc>
                  <a:txBody>
                    <a:bodyPr/>
                    <a:lstStyle/>
                    <a:p>
                      <a:pPr algn="ctr"/>
                      <a:r>
                        <a:rPr lang="en-US">
                          <a:effectLst/>
                        </a:rPr>
                        <a:t>23%</a:t>
                      </a:r>
                    </a:p>
                  </a:txBody>
                  <a:tcPr anchor="ctr"/>
                </a:tc>
                <a:extLst>
                  <a:ext uri="{0D108BD9-81ED-4DB2-BD59-A6C34878D82A}">
                    <a16:rowId xmlns:a16="http://schemas.microsoft.com/office/drawing/2014/main" val="3858277780"/>
                  </a:ext>
                </a:extLst>
              </a:tr>
              <a:tr h="513806">
                <a:tc>
                  <a:txBody>
                    <a:bodyPr/>
                    <a:lstStyle/>
                    <a:p>
                      <a:r>
                        <a:rPr lang="en-US"/>
                        <a:t>Hot-rolled sheet</a:t>
                      </a:r>
                    </a:p>
                  </a:txBody>
                  <a:tcPr anchor="ctr"/>
                </a:tc>
                <a:tc>
                  <a:txBody>
                    <a:bodyPr/>
                    <a:lstStyle/>
                    <a:p>
                      <a:pPr algn="ctr"/>
                      <a:r>
                        <a:rPr lang="en-US" dirty="0">
                          <a:effectLst/>
                        </a:rPr>
                        <a:t>15,299</a:t>
                      </a:r>
                    </a:p>
                  </a:txBody>
                  <a:tcPr anchor="ctr"/>
                </a:tc>
                <a:tc>
                  <a:txBody>
                    <a:bodyPr/>
                    <a:lstStyle/>
                    <a:p>
                      <a:pPr algn="ctr"/>
                      <a:r>
                        <a:rPr lang="en-US">
                          <a:effectLst/>
                        </a:rPr>
                        <a:t>61,196</a:t>
                      </a:r>
                    </a:p>
                  </a:txBody>
                  <a:tcPr anchor="ctr"/>
                </a:tc>
                <a:tc>
                  <a:txBody>
                    <a:bodyPr/>
                    <a:lstStyle/>
                    <a:p>
                      <a:pPr algn="ctr"/>
                      <a:r>
                        <a:rPr lang="en-US">
                          <a:effectLst/>
                        </a:rPr>
                        <a:t>37%</a:t>
                      </a:r>
                    </a:p>
                  </a:txBody>
                  <a:tcPr anchor="ctr"/>
                </a:tc>
                <a:extLst>
                  <a:ext uri="{0D108BD9-81ED-4DB2-BD59-A6C34878D82A}">
                    <a16:rowId xmlns:a16="http://schemas.microsoft.com/office/drawing/2014/main" val="3561982443"/>
                  </a:ext>
                </a:extLst>
              </a:tr>
              <a:tr h="513806">
                <a:tc>
                  <a:txBody>
                    <a:bodyPr/>
                    <a:lstStyle/>
                    <a:p>
                      <a:r>
                        <a:rPr lang="en-US"/>
                        <a:t>Pre-painted steel</a:t>
                      </a:r>
                    </a:p>
                  </a:txBody>
                  <a:tcPr anchor="ctr"/>
                </a:tc>
                <a:tc>
                  <a:txBody>
                    <a:bodyPr/>
                    <a:lstStyle/>
                    <a:p>
                      <a:pPr algn="ctr"/>
                      <a:r>
                        <a:rPr lang="en-US" dirty="0">
                          <a:effectLst/>
                        </a:rPr>
                        <a:t>11,635</a:t>
                      </a:r>
                    </a:p>
                  </a:txBody>
                  <a:tcPr anchor="ctr"/>
                </a:tc>
                <a:tc>
                  <a:txBody>
                    <a:bodyPr/>
                    <a:lstStyle/>
                    <a:p>
                      <a:pPr algn="ctr"/>
                      <a:r>
                        <a:rPr lang="en-US">
                          <a:effectLst/>
                        </a:rPr>
                        <a:t>46,540</a:t>
                      </a:r>
                    </a:p>
                  </a:txBody>
                  <a:tcPr anchor="ctr"/>
                </a:tc>
                <a:tc>
                  <a:txBody>
                    <a:bodyPr/>
                    <a:lstStyle/>
                    <a:p>
                      <a:pPr algn="ctr"/>
                      <a:r>
                        <a:rPr lang="en-US">
                          <a:effectLst/>
                        </a:rPr>
                        <a:t>35%</a:t>
                      </a:r>
                    </a:p>
                  </a:txBody>
                  <a:tcPr anchor="ctr"/>
                </a:tc>
                <a:extLst>
                  <a:ext uri="{0D108BD9-81ED-4DB2-BD59-A6C34878D82A}">
                    <a16:rowId xmlns:a16="http://schemas.microsoft.com/office/drawing/2014/main" val="3700858901"/>
                  </a:ext>
                </a:extLst>
              </a:tr>
              <a:tr h="513806">
                <a:tc>
                  <a:txBody>
                    <a:bodyPr/>
                    <a:lstStyle/>
                    <a:p>
                      <a:r>
                        <a:rPr lang="en-US"/>
                        <a:t>Concrete reinforcing bar</a:t>
                      </a:r>
                    </a:p>
                  </a:txBody>
                  <a:tcPr anchor="ctr"/>
                </a:tc>
                <a:tc>
                  <a:txBody>
                    <a:bodyPr/>
                    <a:lstStyle/>
                    <a:p>
                      <a:pPr algn="ctr"/>
                      <a:r>
                        <a:rPr lang="en-US" dirty="0">
                          <a:effectLst/>
                        </a:rPr>
                        <a:t>35,332</a:t>
                      </a:r>
                    </a:p>
                  </a:txBody>
                  <a:tcPr anchor="ctr"/>
                </a:tc>
                <a:tc>
                  <a:txBody>
                    <a:bodyPr/>
                    <a:lstStyle/>
                    <a:p>
                      <a:pPr algn="ctr"/>
                      <a:r>
                        <a:rPr lang="en-US" dirty="0">
                          <a:effectLst/>
                        </a:rPr>
                        <a:t>141,328</a:t>
                      </a:r>
                    </a:p>
                  </a:txBody>
                  <a:tcPr anchor="ctr"/>
                </a:tc>
                <a:tc>
                  <a:txBody>
                    <a:bodyPr/>
                    <a:lstStyle/>
                    <a:p>
                      <a:pPr algn="ctr"/>
                      <a:r>
                        <a:rPr lang="en-US" dirty="0">
                          <a:effectLst/>
                        </a:rPr>
                        <a:t>23%</a:t>
                      </a:r>
                    </a:p>
                  </a:txBody>
                  <a:tcPr anchor="ctr"/>
                </a:tc>
                <a:extLst>
                  <a:ext uri="{0D108BD9-81ED-4DB2-BD59-A6C34878D82A}">
                    <a16:rowId xmlns:a16="http://schemas.microsoft.com/office/drawing/2014/main" val="1458116901"/>
                  </a:ext>
                </a:extLst>
              </a:tr>
              <a:tr h="513806">
                <a:tc>
                  <a:txBody>
                    <a:bodyPr/>
                    <a:lstStyle/>
                    <a:p>
                      <a:r>
                        <a:rPr lang="en-US"/>
                        <a:t>Wire rod</a:t>
                      </a:r>
                    </a:p>
                  </a:txBody>
                  <a:tcPr anchor="ctr"/>
                </a:tc>
                <a:tc>
                  <a:txBody>
                    <a:bodyPr/>
                    <a:lstStyle/>
                    <a:p>
                      <a:pPr algn="ctr"/>
                      <a:r>
                        <a:rPr lang="en-US">
                          <a:effectLst/>
                        </a:rPr>
                        <a:t>11,513</a:t>
                      </a:r>
                    </a:p>
                  </a:txBody>
                  <a:tcPr anchor="ctr"/>
                </a:tc>
                <a:tc>
                  <a:txBody>
                    <a:bodyPr/>
                    <a:lstStyle/>
                    <a:p>
                      <a:pPr algn="ctr"/>
                      <a:r>
                        <a:rPr lang="en-US">
                          <a:effectLst/>
                        </a:rPr>
                        <a:t>46,052</a:t>
                      </a:r>
                    </a:p>
                  </a:txBody>
                  <a:tcPr anchor="ctr"/>
                </a:tc>
                <a:tc>
                  <a:txBody>
                    <a:bodyPr/>
                    <a:lstStyle/>
                    <a:p>
                      <a:pPr algn="ctr"/>
                      <a:r>
                        <a:rPr lang="en-US" dirty="0">
                          <a:effectLst/>
                        </a:rPr>
                        <a:t>47%</a:t>
                      </a:r>
                    </a:p>
                  </a:txBody>
                  <a:tcPr anchor="ctr"/>
                </a:tc>
                <a:extLst>
                  <a:ext uri="{0D108BD9-81ED-4DB2-BD59-A6C34878D82A}">
                    <a16:rowId xmlns:a16="http://schemas.microsoft.com/office/drawing/2014/main" val="2963288674"/>
                  </a:ext>
                </a:extLst>
              </a:tr>
              <a:tr h="513806">
                <a:tc>
                  <a:txBody>
                    <a:bodyPr/>
                    <a:lstStyle/>
                    <a:p>
                      <a:r>
                        <a:rPr lang="en-US"/>
                        <a:t>Stainless steel wire</a:t>
                      </a:r>
                    </a:p>
                  </a:txBody>
                  <a:tcPr anchor="ctr"/>
                </a:tc>
                <a:tc>
                  <a:txBody>
                    <a:bodyPr/>
                    <a:lstStyle/>
                    <a:p>
                      <a:pPr algn="ctr"/>
                      <a:r>
                        <a:rPr lang="en-US">
                          <a:effectLst/>
                        </a:rPr>
                        <a:t>467</a:t>
                      </a:r>
                    </a:p>
                  </a:txBody>
                  <a:tcPr anchor="ctr"/>
                </a:tc>
                <a:tc>
                  <a:txBody>
                    <a:bodyPr/>
                    <a:lstStyle/>
                    <a:p>
                      <a:pPr algn="ctr"/>
                      <a:r>
                        <a:rPr lang="en-US">
                          <a:effectLst/>
                        </a:rPr>
                        <a:t>1,868</a:t>
                      </a:r>
                    </a:p>
                  </a:txBody>
                  <a:tcPr anchor="ctr"/>
                </a:tc>
                <a:tc>
                  <a:txBody>
                    <a:bodyPr/>
                    <a:lstStyle/>
                    <a:p>
                      <a:pPr algn="ctr"/>
                      <a:r>
                        <a:rPr lang="en-US" dirty="0">
                          <a:effectLst/>
                        </a:rPr>
                        <a:t>25%</a:t>
                      </a:r>
                    </a:p>
                  </a:txBody>
                  <a:tcPr anchor="ctr"/>
                </a:tc>
                <a:extLst>
                  <a:ext uri="{0D108BD9-81ED-4DB2-BD59-A6C34878D82A}">
                    <a16:rowId xmlns:a16="http://schemas.microsoft.com/office/drawing/2014/main" val="3938413711"/>
                  </a:ext>
                </a:extLst>
              </a:tr>
            </a:tbl>
          </a:graphicData>
        </a:graphic>
      </p:graphicFrame>
    </p:spTree>
    <p:extLst>
      <p:ext uri="{BB962C8B-B14F-4D97-AF65-F5344CB8AC3E}">
        <p14:creationId xmlns:p14="http://schemas.microsoft.com/office/powerpoint/2010/main" val="778877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Consequences of Non-Compliance with the Surtax Order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25</a:t>
            </a:fld>
            <a:endParaRPr lang="en-US" dirty="0"/>
          </a:p>
        </p:txBody>
      </p:sp>
      <p:sp>
        <p:nvSpPr>
          <p:cNvPr id="4" name="Content Placeholder 3"/>
          <p:cNvSpPr>
            <a:spLocks noGrp="1"/>
          </p:cNvSpPr>
          <p:nvPr>
            <p:ph sz="half" idx="1"/>
          </p:nvPr>
        </p:nvSpPr>
        <p:spPr/>
        <p:txBody>
          <a:bodyPr/>
          <a:lstStyle/>
          <a:p>
            <a:r>
              <a:rPr lang="en-US" dirty="0"/>
              <a:t>Importers who fail to accurately self-assess and pay surtaxes or obtain necessary import permits are subject </a:t>
            </a:r>
            <a:r>
              <a:rPr lang="en-US" dirty="0" smtClean="0"/>
              <a:t>to penalties </a:t>
            </a:r>
            <a:r>
              <a:rPr lang="en-US" dirty="0"/>
              <a:t>under the </a:t>
            </a:r>
            <a:r>
              <a:rPr lang="en-US" i="1" dirty="0"/>
              <a:t>Customs Act </a:t>
            </a:r>
            <a:r>
              <a:rPr lang="en-US" dirty="0"/>
              <a:t>or the </a:t>
            </a:r>
            <a:r>
              <a:rPr lang="en-US" i="1" dirty="0"/>
              <a:t>Export and Import Permits Act</a:t>
            </a:r>
            <a:r>
              <a:rPr lang="en-US" dirty="0"/>
              <a:t>, which may include administrative </a:t>
            </a:r>
            <a:r>
              <a:rPr lang="en-US" dirty="0" smtClean="0"/>
              <a:t>monetary penalties </a:t>
            </a:r>
            <a:r>
              <a:rPr lang="en-US" dirty="0"/>
              <a:t>and punitive interest, or in egregious cases, suspension of import privileges and/or criminal prosecution.</a:t>
            </a:r>
          </a:p>
        </p:txBody>
      </p:sp>
    </p:spTree>
    <p:extLst>
      <p:ext uri="{BB962C8B-B14F-4D97-AF65-F5344CB8AC3E}">
        <p14:creationId xmlns:p14="http://schemas.microsoft.com/office/powerpoint/2010/main" val="9760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13" y="170174"/>
            <a:ext cx="11087987" cy="978729"/>
          </a:xfrm>
        </p:spPr>
        <p:txBody>
          <a:bodyPr/>
          <a:lstStyle/>
          <a:p>
            <a:r>
              <a:rPr lang="en-US" dirty="0">
                <a:effectLst>
                  <a:outerShdw blurRad="38100" dist="38100" dir="2700000" algn="tl">
                    <a:srgbClr val="000000">
                      <a:alpha val="43137"/>
                    </a:srgbClr>
                  </a:outerShdw>
                </a:effectLst>
              </a:rPr>
              <a:t>Provisional Steel Safeguard Measures </a:t>
            </a:r>
            <a:r>
              <a:rPr lang="en-US" dirty="0" smtClean="0">
                <a:effectLst>
                  <a:outerShdw blurRad="38100" dist="38100" dir="2700000" algn="tl">
                    <a:srgbClr val="000000">
                      <a:alpha val="43137"/>
                    </a:srgbClr>
                  </a:outerShdw>
                </a:effectLst>
              </a:rPr>
              <a:t>– CITT Inquiry</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26</a:t>
            </a:fld>
            <a:endParaRPr lang="en-US" dirty="0"/>
          </a:p>
        </p:txBody>
      </p:sp>
      <p:sp>
        <p:nvSpPr>
          <p:cNvPr id="4" name="Content Placeholder 3"/>
          <p:cNvSpPr>
            <a:spLocks noGrp="1"/>
          </p:cNvSpPr>
          <p:nvPr>
            <p:ph sz="half" idx="1"/>
          </p:nvPr>
        </p:nvSpPr>
        <p:spPr>
          <a:xfrm>
            <a:off x="475488" y="1600200"/>
            <a:ext cx="11237136" cy="4495800"/>
          </a:xfrm>
        </p:spPr>
        <p:txBody>
          <a:bodyPr>
            <a:normAutofit/>
          </a:bodyPr>
          <a:lstStyle/>
          <a:p>
            <a:pPr marL="0" indent="0">
              <a:buNone/>
            </a:pPr>
            <a:r>
              <a:rPr lang="en-US" b="1" dirty="0">
                <a:latin typeface="Verdana" panose="020B0604030504040204" pitchFamily="34" charset="0"/>
                <a:ea typeface="Verdana" panose="020B0604030504040204" pitchFamily="34" charset="0"/>
                <a:cs typeface="Verdana" panose="020B0604030504040204" pitchFamily="34" charset="0"/>
              </a:rPr>
              <a:t>5. What is the CITT safeguards inquiry? </a:t>
            </a:r>
          </a:p>
          <a:p>
            <a:r>
              <a:rPr lang="en-US" dirty="0">
                <a:latin typeface="Verdana" panose="020B0604030504040204" pitchFamily="34" charset="0"/>
                <a:ea typeface="Verdana" panose="020B0604030504040204" pitchFamily="34" charset="0"/>
                <a:cs typeface="Verdana" panose="020B0604030504040204" pitchFamily="34" charset="0"/>
              </a:rPr>
              <a:t>In Canada, the authority tasked with conducting safeguard investigations is the CITT. </a:t>
            </a:r>
            <a:r>
              <a:rPr lang="en-US" dirty="0" smtClean="0">
                <a:latin typeface="Verdana" panose="020B0604030504040204" pitchFamily="34" charset="0"/>
                <a:ea typeface="Verdana" panose="020B0604030504040204" pitchFamily="34" charset="0"/>
                <a:cs typeface="Verdana" panose="020B0604030504040204" pitchFamily="34" charset="0"/>
              </a:rPr>
              <a:t>In </a:t>
            </a:r>
            <a:r>
              <a:rPr lang="en-US" dirty="0">
                <a:latin typeface="Verdana" panose="020B0604030504040204" pitchFamily="34" charset="0"/>
                <a:ea typeface="Verdana" panose="020B0604030504040204" pitchFamily="34" charset="0"/>
                <a:cs typeface="Verdana" panose="020B0604030504040204" pitchFamily="34" charset="0"/>
              </a:rPr>
              <a:t>accordance with WTO requirements, the CITT conducts safeguard inquiries to determine if increased imports of goods into Canada are causing or are threatening to cause serious injury to domestic producers of like or directly competitive goods. </a:t>
            </a:r>
            <a:endParaRPr lang="en-US"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Interested </a:t>
            </a:r>
            <a:r>
              <a:rPr lang="en-US" dirty="0">
                <a:latin typeface="Verdana" panose="020B0604030504040204" pitchFamily="34" charset="0"/>
                <a:ea typeface="Verdana" panose="020B0604030504040204" pitchFamily="34" charset="0"/>
                <a:cs typeface="Verdana" panose="020B0604030504040204" pitchFamily="34" charset="0"/>
              </a:rPr>
              <a:t>parties must file notices of appearance on or before </a:t>
            </a:r>
            <a:r>
              <a:rPr lang="en-US" b="1" dirty="0">
                <a:latin typeface="Verdana" panose="020B0604030504040204" pitchFamily="34" charset="0"/>
                <a:ea typeface="Verdana" panose="020B0604030504040204" pitchFamily="34" charset="0"/>
                <a:cs typeface="Verdana" panose="020B0604030504040204" pitchFamily="34" charset="0"/>
              </a:rPr>
              <a:t>Monday, October </a:t>
            </a:r>
            <a:r>
              <a:rPr lang="en-US" b="1" dirty="0" smtClean="0">
                <a:latin typeface="Verdana" panose="020B0604030504040204" pitchFamily="34" charset="0"/>
                <a:ea typeface="Verdana" panose="020B0604030504040204" pitchFamily="34" charset="0"/>
                <a:cs typeface="Verdana" panose="020B0604030504040204" pitchFamily="34" charset="0"/>
              </a:rPr>
              <a:t>29</a:t>
            </a:r>
            <a:r>
              <a:rPr lang="en-US" dirty="0" smtClean="0">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As participants of the safeguard inquiry, domestic producers, importers and foreign producers of each class of goods must each complete and submit questionnaires to the CITT by </a:t>
            </a:r>
            <a:r>
              <a:rPr lang="en-US" b="1" dirty="0">
                <a:latin typeface="Verdana" panose="020B0604030504040204" pitchFamily="34" charset="0"/>
                <a:ea typeface="Verdana" panose="020B0604030504040204" pitchFamily="34" charset="0"/>
                <a:cs typeface="Verdana" panose="020B0604030504040204" pitchFamily="34" charset="0"/>
              </a:rPr>
              <a:t>Wednesday, October </a:t>
            </a:r>
            <a:r>
              <a:rPr lang="en-US" b="1" dirty="0" smtClean="0">
                <a:latin typeface="Verdana" panose="020B0604030504040204" pitchFamily="34" charset="0"/>
                <a:ea typeface="Verdana" panose="020B0604030504040204" pitchFamily="34" charset="0"/>
                <a:cs typeface="Verdana" panose="020B0604030504040204" pitchFamily="34" charset="0"/>
              </a:rPr>
              <a:t>31</a:t>
            </a:r>
            <a:r>
              <a:rPr lang="en-US" dirty="0" smtClean="0">
                <a:latin typeface="Verdana" panose="020B0604030504040204" pitchFamily="34" charset="0"/>
                <a:ea typeface="Verdana" panose="020B0604030504040204" pitchFamily="34" charset="0"/>
                <a:cs typeface="Verdana" panose="020B0604030504040204" pitchFamily="34" charset="0"/>
              </a:rPr>
              <a:t>. </a:t>
            </a:r>
          </a:p>
          <a:p>
            <a:r>
              <a:rPr lang="en-US" dirty="0" smtClean="0">
                <a:latin typeface="Verdana" panose="020B0604030504040204" pitchFamily="34" charset="0"/>
                <a:ea typeface="Verdana" panose="020B0604030504040204" pitchFamily="34" charset="0"/>
                <a:cs typeface="Verdana" panose="020B0604030504040204" pitchFamily="34" charset="0"/>
              </a:rPr>
              <a:t>A </a:t>
            </a:r>
            <a:r>
              <a:rPr lang="en-US" dirty="0">
                <a:latin typeface="Verdana" panose="020B0604030504040204" pitchFamily="34" charset="0"/>
                <a:ea typeface="Verdana" panose="020B0604030504040204" pitchFamily="34" charset="0"/>
                <a:cs typeface="Verdana" panose="020B0604030504040204" pitchFamily="34" charset="0"/>
              </a:rPr>
              <a:t>series of public hearings to take place from </a:t>
            </a:r>
            <a:r>
              <a:rPr lang="en-US" b="1" dirty="0">
                <a:latin typeface="Verdana" panose="020B0604030504040204" pitchFamily="34" charset="0"/>
                <a:ea typeface="Verdana" panose="020B0604030504040204" pitchFamily="34" charset="0"/>
                <a:cs typeface="Verdana" panose="020B0604030504040204" pitchFamily="34" charset="0"/>
              </a:rPr>
              <a:t>January 3 - 22, 2019</a:t>
            </a:r>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p>
        </p:txBody>
      </p:sp>
    </p:spTree>
    <p:extLst>
      <p:ext uri="{BB962C8B-B14F-4D97-AF65-F5344CB8AC3E}">
        <p14:creationId xmlns:p14="http://schemas.microsoft.com/office/powerpoint/2010/main" val="203014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Provisional Steel Safeguard Measures – CITT Inquiry</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27</a:t>
            </a:fld>
            <a:endParaRPr lang="en-US" dirty="0"/>
          </a:p>
        </p:txBody>
      </p:sp>
      <p:sp>
        <p:nvSpPr>
          <p:cNvPr id="4" name="Content Placeholder 3"/>
          <p:cNvSpPr>
            <a:spLocks noGrp="1"/>
          </p:cNvSpPr>
          <p:nvPr>
            <p:ph sz="half" idx="1"/>
          </p:nvPr>
        </p:nvSpPr>
        <p:spPr>
          <a:xfrm>
            <a:off x="475488" y="1600200"/>
            <a:ext cx="11237136" cy="4349079"/>
          </a:xfrm>
        </p:spPr>
        <p:txBody>
          <a:bodyPr>
            <a:normAutofit/>
          </a:bodyPr>
          <a:lstStyle/>
          <a:p>
            <a:r>
              <a:rPr lang="en-US" dirty="0"/>
              <a:t>The CITT’s global safeguards inquiry will result in the Tribunal submitting its recommendations to the Minister of Finance about the imposition of safeguards and the form of those safeguard measures by </a:t>
            </a:r>
            <a:r>
              <a:rPr lang="en-US" b="1" dirty="0"/>
              <a:t>April 3, 2019</a:t>
            </a:r>
            <a:r>
              <a:rPr lang="en-US" dirty="0"/>
              <a:t>. </a:t>
            </a:r>
            <a:endParaRPr lang="en-US" dirty="0" smtClean="0"/>
          </a:p>
          <a:p>
            <a:r>
              <a:rPr lang="en-US" dirty="0"/>
              <a:t>Based on the CITT’s report, the Governor in Council, </a:t>
            </a:r>
            <a:r>
              <a:rPr lang="en-US" dirty="0" smtClean="0"/>
              <a:t>on recommendation </a:t>
            </a:r>
            <a:r>
              <a:rPr lang="en-US" dirty="0"/>
              <a:t>from the Minister of Finance, will </a:t>
            </a:r>
            <a:r>
              <a:rPr lang="en-US" dirty="0" smtClean="0"/>
              <a:t>make a </a:t>
            </a:r>
            <a:r>
              <a:rPr lang="en-US" dirty="0"/>
              <a:t>final decision about whether safeguard measures should be </a:t>
            </a:r>
            <a:r>
              <a:rPr lang="en-US" dirty="0" smtClean="0"/>
              <a:t>implemented.</a:t>
            </a:r>
          </a:p>
          <a:p>
            <a:r>
              <a:rPr lang="en-US" dirty="0" smtClean="0"/>
              <a:t>The </a:t>
            </a:r>
            <a:r>
              <a:rPr lang="en-US" dirty="0"/>
              <a:t>form and length of time of </a:t>
            </a:r>
            <a:r>
              <a:rPr lang="en-US" dirty="0" smtClean="0"/>
              <a:t>the measures </a:t>
            </a:r>
            <a:r>
              <a:rPr lang="en-US" dirty="0"/>
              <a:t>are determined based on economic analysis of the available evidence, and must be no more than </a:t>
            </a:r>
            <a:r>
              <a:rPr lang="en-US" dirty="0" smtClean="0"/>
              <a:t>sufficient to </a:t>
            </a:r>
            <a:r>
              <a:rPr lang="en-US" dirty="0"/>
              <a:t>correct or prevent serious injury to the domestic industry.</a:t>
            </a:r>
          </a:p>
          <a:p>
            <a:endParaRPr lang="en-US" dirty="0"/>
          </a:p>
        </p:txBody>
      </p:sp>
    </p:spTree>
    <p:extLst>
      <p:ext uri="{BB962C8B-B14F-4D97-AF65-F5344CB8AC3E}">
        <p14:creationId xmlns:p14="http://schemas.microsoft.com/office/powerpoint/2010/main" val="1591038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Trade Remedies (AD &amp; CVD) and Special Import Duties</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28</a:t>
            </a:fld>
            <a:endParaRPr lang="en-US" dirty="0"/>
          </a:p>
        </p:txBody>
      </p:sp>
    </p:spTree>
    <p:extLst>
      <p:ext uri="{BB962C8B-B14F-4D97-AF65-F5344CB8AC3E}">
        <p14:creationId xmlns:p14="http://schemas.microsoft.com/office/powerpoint/2010/main" val="312326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Trade Remedies – SIMA Duties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29</a:t>
            </a:fld>
            <a:endParaRPr lang="en-US" dirty="0"/>
          </a:p>
        </p:txBody>
      </p:sp>
      <p:sp>
        <p:nvSpPr>
          <p:cNvPr id="4" name="Content Placeholder 3"/>
          <p:cNvSpPr>
            <a:spLocks noGrp="1"/>
          </p:cNvSpPr>
          <p:nvPr>
            <p:ph sz="half" idx="1"/>
          </p:nvPr>
        </p:nvSpPr>
        <p:spPr/>
        <p:txBody>
          <a:bodyPr>
            <a:normAutofit/>
          </a:bodyPr>
          <a:lstStyle/>
          <a:p>
            <a:r>
              <a:rPr lang="en-US" dirty="0" smtClean="0"/>
              <a:t>Good imported into Canada are generally only subject to assessment of ordinary customs duty and goods and services tax or HST, and more special countermeasure and safeguard surtaxes </a:t>
            </a:r>
          </a:p>
          <a:p>
            <a:r>
              <a:rPr lang="en-US" dirty="0" smtClean="0"/>
              <a:t>However, certain imported goods face the additional assessment of anti-dumping (AD) and/or countervailing duties (CVD) because they have been found to have caused “injury or retardation” to a Canadian domestic industry or because they “threaten to cause injury” by virtue of being dumped or subsidized. </a:t>
            </a:r>
          </a:p>
        </p:txBody>
      </p:sp>
    </p:spTree>
    <p:extLst>
      <p:ext uri="{BB962C8B-B14F-4D97-AF65-F5344CB8AC3E}">
        <p14:creationId xmlns:p14="http://schemas.microsoft.com/office/powerpoint/2010/main" val="3222206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600"/>
            <a:ext cx="4706888" cy="1569964"/>
          </a:xfrm>
        </p:spPr>
        <p:txBody>
          <a:bodyPr>
            <a:normAutofit fontScale="90000"/>
          </a:bodyPr>
          <a:lstStyle/>
          <a:p>
            <a:r>
              <a:rPr lang="en-US" dirty="0" smtClean="0">
                <a:effectLst>
                  <a:outerShdw blurRad="38100" dist="38100" dir="2700000" algn="tl">
                    <a:srgbClr val="000000">
                      <a:alpha val="43137"/>
                    </a:srgbClr>
                  </a:outerShdw>
                </a:effectLst>
              </a:rPr>
              <a:t>Section 232 Tariffs &amp; Canadian Countermeasures</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3</a:t>
            </a:fld>
            <a:endParaRPr lang="en-US" dirty="0"/>
          </a:p>
        </p:txBody>
      </p:sp>
      <p:sp>
        <p:nvSpPr>
          <p:cNvPr id="4" name="TextBox 3"/>
          <p:cNvSpPr txBox="1"/>
          <p:nvPr/>
        </p:nvSpPr>
        <p:spPr>
          <a:xfrm>
            <a:off x="6036365" y="1406604"/>
            <a:ext cx="5334000" cy="3170099"/>
          </a:xfrm>
          <a:prstGeom prst="rect">
            <a:avLst/>
          </a:prstGeom>
          <a:noFill/>
        </p:spPr>
        <p:txBody>
          <a:bodyPr wrap="square" rtlCol="0">
            <a:spAutoFit/>
          </a:bodyPr>
          <a:lstStyle/>
          <a:p>
            <a:pPr marL="285750" indent="-285750">
              <a:buFont typeface="Arial" panose="020B0604020202020204" pitchFamily="34" charset="0"/>
              <a:buChar char="•"/>
            </a:pPr>
            <a:r>
              <a:rPr lang="en-US" sz="2500" dirty="0" smtClean="0"/>
              <a:t>What are U.S. Section 232 Tariffs? </a:t>
            </a:r>
          </a:p>
          <a:p>
            <a:pPr marL="285750" indent="-285750">
              <a:buFont typeface="Arial" panose="020B0604020202020204" pitchFamily="34" charset="0"/>
              <a:buChar char="•"/>
            </a:pPr>
            <a:r>
              <a:rPr lang="en-US" sz="2500" dirty="0" smtClean="0"/>
              <a:t>What are Canadian countermeasures?</a:t>
            </a:r>
          </a:p>
          <a:p>
            <a:pPr marL="285750" indent="-285750">
              <a:buFont typeface="Arial" panose="020B0604020202020204" pitchFamily="34" charset="0"/>
              <a:buChar char="•"/>
            </a:pPr>
            <a:r>
              <a:rPr lang="en-US" sz="2500" dirty="0" smtClean="0"/>
              <a:t>How do the countermeasures affect the EPCs?</a:t>
            </a:r>
          </a:p>
          <a:p>
            <a:pPr marL="285750" indent="-285750">
              <a:buFont typeface="Arial" panose="020B0604020202020204" pitchFamily="34" charset="0"/>
              <a:buChar char="•"/>
            </a:pPr>
            <a:r>
              <a:rPr lang="en-US" sz="2500" dirty="0" smtClean="0"/>
              <a:t>What business strategies should construction industry consider implementing? </a:t>
            </a:r>
            <a:endParaRPr lang="en-US" sz="2500" dirty="0"/>
          </a:p>
        </p:txBody>
      </p:sp>
    </p:spTree>
    <p:extLst>
      <p:ext uri="{BB962C8B-B14F-4D97-AF65-F5344CB8AC3E}">
        <p14:creationId xmlns:p14="http://schemas.microsoft.com/office/powerpoint/2010/main" val="1114791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Investigation - Dumping or Subsidization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30</a:t>
            </a:fld>
            <a:endParaRPr lang="en-US" dirty="0"/>
          </a:p>
        </p:txBody>
      </p:sp>
      <p:sp>
        <p:nvSpPr>
          <p:cNvPr id="4" name="Content Placeholder 3"/>
          <p:cNvSpPr>
            <a:spLocks noGrp="1"/>
          </p:cNvSpPr>
          <p:nvPr>
            <p:ph sz="half" idx="1"/>
          </p:nvPr>
        </p:nvSpPr>
        <p:spPr>
          <a:xfrm>
            <a:off x="403480" y="1676400"/>
            <a:ext cx="11237136" cy="4033167"/>
          </a:xfrm>
        </p:spPr>
        <p:txBody>
          <a:bodyPr>
            <a:normAutofit lnSpcReduction="10000"/>
          </a:bodyPr>
          <a:lstStyle/>
          <a:p>
            <a:r>
              <a:rPr lang="en-US" dirty="0"/>
              <a:t>The proceedings and responsibility for determinations of dumping/subsidization on one hand, and injury or retardation on the other, are split: </a:t>
            </a:r>
          </a:p>
          <a:p>
            <a:pPr lvl="1"/>
            <a:r>
              <a:rPr lang="en-US" dirty="0"/>
              <a:t>CBSA: determinations of dumping/subsidization</a:t>
            </a:r>
          </a:p>
          <a:p>
            <a:pPr lvl="1"/>
            <a:r>
              <a:rPr lang="en-US" dirty="0"/>
              <a:t>CITT: exclusive jurisdiction to determine whether or not dumping/subsidization is a cause, or threatens to be a cause, of injury or is a cause of retardation.</a:t>
            </a:r>
          </a:p>
          <a:p>
            <a:r>
              <a:rPr lang="en-US" dirty="0"/>
              <a:t>The procedures used for investigating dumping or subsidization are very similar although the subject matter is quite different. As well, in the case of </a:t>
            </a:r>
            <a:r>
              <a:rPr lang="en-US" dirty="0" smtClean="0"/>
              <a:t>subsidization and non-market economy dumping, </a:t>
            </a:r>
            <a:r>
              <a:rPr lang="en-US" dirty="0"/>
              <a:t>there exists an additional party to the proceedings, the foreign government which has allegedly subsidized the goods. </a:t>
            </a:r>
          </a:p>
          <a:p>
            <a:endParaRPr lang="en-US" dirty="0"/>
          </a:p>
        </p:txBody>
      </p:sp>
    </p:spTree>
    <p:extLst>
      <p:ext uri="{BB962C8B-B14F-4D97-AF65-F5344CB8AC3E}">
        <p14:creationId xmlns:p14="http://schemas.microsoft.com/office/powerpoint/2010/main" val="3059898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Current SIMA Measures in Force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31</a:t>
            </a:fld>
            <a:endParaRPr lang="en-US" dirty="0"/>
          </a:p>
        </p:txBody>
      </p:sp>
      <p:sp>
        <p:nvSpPr>
          <p:cNvPr id="4" name="Content Placeholder 3"/>
          <p:cNvSpPr>
            <a:spLocks noGrp="1"/>
          </p:cNvSpPr>
          <p:nvPr>
            <p:ph sz="half" idx="1"/>
          </p:nvPr>
        </p:nvSpPr>
        <p:spPr/>
        <p:txBody>
          <a:bodyPr>
            <a:normAutofit fontScale="92500" lnSpcReduction="10000"/>
          </a:bodyPr>
          <a:lstStyle/>
          <a:p>
            <a:pPr lvl="0"/>
            <a:r>
              <a:rPr lang="en-US" dirty="0" smtClean="0"/>
              <a:t>The majority of current SIMA Measures are imposed on products related to engineering, construction and procurement. </a:t>
            </a:r>
          </a:p>
          <a:p>
            <a:pPr lvl="0"/>
            <a:r>
              <a:rPr lang="en-US" dirty="0" smtClean="0"/>
              <a:t>Dumping </a:t>
            </a:r>
            <a:r>
              <a:rPr lang="en-US" dirty="0"/>
              <a:t>only: </a:t>
            </a:r>
            <a:r>
              <a:rPr lang="en-US" dirty="0" smtClean="0"/>
              <a:t>87 (China – 24; Korea – 9; Turkey, U.S. Taipei each 4)</a:t>
            </a:r>
          </a:p>
          <a:p>
            <a:r>
              <a:rPr lang="en-US" dirty="0"/>
              <a:t>Countervailing only: 26 (China – 20; India – 3; EU – 1; Oman – 1 and Pakistan – 1</a:t>
            </a:r>
            <a:r>
              <a:rPr lang="en-US" dirty="0" smtClean="0"/>
              <a:t>)</a:t>
            </a:r>
            <a:endParaRPr lang="en-US" dirty="0"/>
          </a:p>
          <a:p>
            <a:pPr lvl="0"/>
            <a:r>
              <a:rPr lang="en-US" dirty="0"/>
              <a:t>Dumping &amp; countervailing together: 23</a:t>
            </a:r>
          </a:p>
          <a:p>
            <a:pPr lvl="0"/>
            <a:r>
              <a:rPr lang="en-US" dirty="0"/>
              <a:t>Subsidy/subsidizing: </a:t>
            </a:r>
            <a:r>
              <a:rPr lang="en-US" dirty="0" smtClean="0"/>
              <a:t>6</a:t>
            </a:r>
          </a:p>
          <a:p>
            <a:pPr lvl="0"/>
            <a:r>
              <a:rPr lang="en-US" dirty="0" smtClean="0"/>
              <a:t>Total cases: 119</a:t>
            </a:r>
          </a:p>
          <a:p>
            <a:pPr marL="0" indent="0">
              <a:buNone/>
            </a:pPr>
            <a:endParaRPr lang="en-US" dirty="0" smtClean="0"/>
          </a:p>
          <a:p>
            <a:pPr marL="0" indent="0" algn="r">
              <a:buNone/>
            </a:pPr>
            <a:r>
              <a:rPr lang="en-US" dirty="0" smtClean="0">
                <a:hlinkClick r:id="rId3"/>
              </a:rPr>
              <a:t>Source: Canada Border Services Agency, “Measures in Force”: https</a:t>
            </a:r>
            <a:r>
              <a:rPr lang="en-US" dirty="0">
                <a:hlinkClick r:id="rId3"/>
              </a:rPr>
              <a:t>://</a:t>
            </a:r>
            <a:r>
              <a:rPr lang="en-US" dirty="0" smtClean="0">
                <a:hlinkClick r:id="rId3"/>
              </a:rPr>
              <a:t>www.cbsa-asfc.gc.ca/sima-lmsi/mif-mev-eng.html</a:t>
            </a:r>
            <a:r>
              <a:rPr lang="en-US" dirty="0" smtClean="0"/>
              <a:t> </a:t>
            </a:r>
            <a:endParaRPr lang="en-US" dirty="0"/>
          </a:p>
        </p:txBody>
      </p:sp>
    </p:spTree>
    <p:extLst>
      <p:ext uri="{BB962C8B-B14F-4D97-AF65-F5344CB8AC3E}">
        <p14:creationId xmlns:p14="http://schemas.microsoft.com/office/powerpoint/2010/main" val="2835515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Current SIMA Measures in Force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32</a:t>
            </a:fld>
            <a:endParaRPr lang="en-US" dirty="0"/>
          </a:p>
        </p:txBody>
      </p:sp>
      <p:sp>
        <p:nvSpPr>
          <p:cNvPr id="4" name="Content Placeholder 3"/>
          <p:cNvSpPr>
            <a:spLocks noGrp="1"/>
          </p:cNvSpPr>
          <p:nvPr>
            <p:ph sz="half" idx="1"/>
          </p:nvPr>
        </p:nvSpPr>
        <p:spPr>
          <a:xfrm>
            <a:off x="475488" y="1676400"/>
            <a:ext cx="11237136" cy="4272879"/>
          </a:xfrm>
        </p:spPr>
        <p:txBody>
          <a:bodyPr/>
          <a:lstStyle/>
          <a:p>
            <a:r>
              <a:rPr lang="en-US" b="1" dirty="0"/>
              <a:t>Carbon and Alloy Steel Line Pipe: </a:t>
            </a:r>
            <a:r>
              <a:rPr lang="en-US" dirty="0"/>
              <a:t>Dumping &amp; Countervailing (China)</a:t>
            </a:r>
            <a:endParaRPr lang="en-US" b="1" dirty="0"/>
          </a:p>
          <a:p>
            <a:r>
              <a:rPr lang="en-US" b="1" dirty="0"/>
              <a:t>Carbon and Alloy Steel Line Pipe 2: </a:t>
            </a:r>
            <a:r>
              <a:rPr lang="en-US" dirty="0"/>
              <a:t>Dumping (Republic of Korea)</a:t>
            </a:r>
            <a:endParaRPr lang="en-US" b="1" dirty="0"/>
          </a:p>
          <a:p>
            <a:r>
              <a:rPr lang="en-US" b="1" dirty="0"/>
              <a:t>Carbon Steel Welded Pipe (CSWP 1): </a:t>
            </a:r>
            <a:r>
              <a:rPr lang="en-US" dirty="0"/>
              <a:t>Dumping &amp; Countervailing (China)</a:t>
            </a:r>
            <a:endParaRPr lang="en-US" b="1" dirty="0"/>
          </a:p>
          <a:p>
            <a:r>
              <a:rPr lang="en-US" b="1" dirty="0"/>
              <a:t>Carbon Steel Welded Pipe 2 (CSWP 2): </a:t>
            </a:r>
            <a:r>
              <a:rPr lang="en-US" dirty="0"/>
              <a:t>Dumping (Chinese Taipei, India, Oman, Republic of Korea, Thailand and United Arab Emirates); Countervailing (India)</a:t>
            </a:r>
            <a:endParaRPr lang="en-US" b="1" dirty="0"/>
          </a:p>
          <a:p>
            <a:r>
              <a:rPr lang="en-US" b="1" dirty="0"/>
              <a:t>Carbon Steel Welded Pipe 3 (CSWP 3): </a:t>
            </a:r>
            <a:r>
              <a:rPr lang="en-US" dirty="0"/>
              <a:t>Dumping (Pakistan, Philippines, Turkey, Vietnam)</a:t>
            </a:r>
            <a:endParaRPr lang="en-US" b="1" dirty="0"/>
          </a:p>
          <a:p>
            <a:endParaRPr lang="en-US" dirty="0"/>
          </a:p>
        </p:txBody>
      </p:sp>
    </p:spTree>
    <p:extLst>
      <p:ext uri="{BB962C8B-B14F-4D97-AF65-F5344CB8AC3E}">
        <p14:creationId xmlns:p14="http://schemas.microsoft.com/office/powerpoint/2010/main" val="1470805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Current SIMA Measures in </a:t>
            </a:r>
            <a:r>
              <a:rPr lang="en-US" dirty="0" smtClean="0">
                <a:effectLst>
                  <a:outerShdw blurRad="38100" dist="38100" dir="2700000" algn="tl">
                    <a:srgbClr val="000000">
                      <a:alpha val="43137"/>
                    </a:srgbClr>
                  </a:outerShdw>
                </a:effectLst>
              </a:rPr>
              <a:t>Force (Cont’d)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33</a:t>
            </a:fld>
            <a:endParaRPr lang="en-US" dirty="0"/>
          </a:p>
        </p:txBody>
      </p:sp>
      <p:sp>
        <p:nvSpPr>
          <p:cNvPr id="4" name="Content Placeholder 3"/>
          <p:cNvSpPr>
            <a:spLocks noGrp="1"/>
          </p:cNvSpPr>
          <p:nvPr>
            <p:ph sz="half" idx="1"/>
          </p:nvPr>
        </p:nvSpPr>
        <p:spPr/>
        <p:txBody>
          <a:bodyPr/>
          <a:lstStyle/>
          <a:p>
            <a:r>
              <a:rPr lang="en-US" b="1" dirty="0"/>
              <a:t>Cold-rolled Steel: </a:t>
            </a:r>
            <a:r>
              <a:rPr lang="en-US" dirty="0"/>
              <a:t>Dumping and Subsidy (China, South Korea, Vietnam)</a:t>
            </a:r>
            <a:endParaRPr lang="en-US" b="1" dirty="0"/>
          </a:p>
          <a:p>
            <a:r>
              <a:rPr lang="en-US" b="1" dirty="0"/>
              <a:t>Concrete Reinforcing Bar: </a:t>
            </a:r>
            <a:r>
              <a:rPr lang="en-US" dirty="0"/>
              <a:t>Dumping (China, Republic of Korea, Turkey); Countervailing (China)</a:t>
            </a:r>
            <a:endParaRPr lang="en-US" b="1" dirty="0"/>
          </a:p>
          <a:p>
            <a:r>
              <a:rPr lang="en-US" b="1" dirty="0"/>
              <a:t>Concrete Reinforcing Bar 2: </a:t>
            </a:r>
            <a:r>
              <a:rPr lang="en-US" dirty="0"/>
              <a:t>Dumping (Belarus, Chinese Taipei, Hong Kong, Japan, Portugal and Spain)</a:t>
            </a:r>
            <a:endParaRPr lang="en-US" b="1" dirty="0"/>
          </a:p>
          <a:p>
            <a:r>
              <a:rPr lang="en-US" b="1" dirty="0"/>
              <a:t>Copper Pipe Fittings:</a:t>
            </a:r>
            <a:r>
              <a:rPr lang="en-US" dirty="0"/>
              <a:t> Dumping (China, Republic of Korea and United States); Countervailing (China)</a:t>
            </a:r>
            <a:endParaRPr lang="en-US" b="1" dirty="0"/>
          </a:p>
          <a:p>
            <a:r>
              <a:rPr lang="en-US" b="1" dirty="0"/>
              <a:t>Copper Pipe Fittings 2:</a:t>
            </a:r>
            <a:r>
              <a:rPr lang="en-US" dirty="0"/>
              <a:t> Dumping and Subsidizing (Vietnam)</a:t>
            </a:r>
            <a:endParaRPr lang="en-US" b="1" dirty="0"/>
          </a:p>
          <a:p>
            <a:endParaRPr lang="en-US" dirty="0"/>
          </a:p>
        </p:txBody>
      </p:sp>
    </p:spTree>
    <p:extLst>
      <p:ext uri="{BB962C8B-B14F-4D97-AF65-F5344CB8AC3E}">
        <p14:creationId xmlns:p14="http://schemas.microsoft.com/office/powerpoint/2010/main" val="4172684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Current SIMA Measures in Force (Cont’d)</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34</a:t>
            </a:fld>
            <a:endParaRPr lang="en-US" dirty="0"/>
          </a:p>
        </p:txBody>
      </p:sp>
      <p:sp>
        <p:nvSpPr>
          <p:cNvPr id="4" name="Content Placeholder 3"/>
          <p:cNvSpPr>
            <a:spLocks noGrp="1"/>
          </p:cNvSpPr>
          <p:nvPr>
            <p:ph sz="half" idx="1"/>
          </p:nvPr>
        </p:nvSpPr>
        <p:spPr>
          <a:xfrm>
            <a:off x="475488" y="1828800"/>
            <a:ext cx="11237136" cy="4120479"/>
          </a:xfrm>
        </p:spPr>
        <p:txBody>
          <a:bodyPr/>
          <a:lstStyle/>
          <a:p>
            <a:r>
              <a:rPr lang="en-US" b="1" dirty="0"/>
              <a:t>Copper Tube:</a:t>
            </a:r>
            <a:r>
              <a:rPr lang="en-US" dirty="0"/>
              <a:t> Dumping (Brazil, China, Greece, Mexico and Republic of Korea); Countervailing (China)</a:t>
            </a:r>
            <a:endParaRPr lang="en-US" b="1" dirty="0"/>
          </a:p>
          <a:p>
            <a:r>
              <a:rPr lang="en-US" b="1" dirty="0" smtClean="0"/>
              <a:t>Fabricated </a:t>
            </a:r>
            <a:r>
              <a:rPr lang="en-US" b="1" dirty="0"/>
              <a:t>Industrial Steel Components: </a:t>
            </a:r>
            <a:r>
              <a:rPr lang="en-US" dirty="0"/>
              <a:t>Dumping (China, Korea and Spain) &amp; Countervailing (China)</a:t>
            </a:r>
            <a:endParaRPr lang="en-US" b="1" dirty="0"/>
          </a:p>
          <a:p>
            <a:r>
              <a:rPr lang="en-US" b="1" dirty="0"/>
              <a:t>Fasteners:</a:t>
            </a:r>
            <a:r>
              <a:rPr lang="en-US" dirty="0"/>
              <a:t> Dumping (China and Chinese Taipei); Countervailing (China)</a:t>
            </a:r>
            <a:endParaRPr lang="en-US" b="1" dirty="0"/>
          </a:p>
          <a:p>
            <a:r>
              <a:rPr lang="en-US" b="1" dirty="0"/>
              <a:t>Flat Hot-Rolled Carbon and Alloy Steel Sheet and Strips:</a:t>
            </a:r>
            <a:r>
              <a:rPr lang="en-US" dirty="0"/>
              <a:t> Dumping (Brazil, China and Ukraine); Countervailing (India)</a:t>
            </a:r>
            <a:endParaRPr lang="en-US" b="1" dirty="0"/>
          </a:p>
          <a:p>
            <a:endParaRPr lang="en-US" dirty="0"/>
          </a:p>
        </p:txBody>
      </p:sp>
    </p:spTree>
    <p:extLst>
      <p:ext uri="{BB962C8B-B14F-4D97-AF65-F5344CB8AC3E}">
        <p14:creationId xmlns:p14="http://schemas.microsoft.com/office/powerpoint/2010/main" val="3978601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Current SIMA Measures in Force (Cont’d)</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35</a:t>
            </a:fld>
            <a:endParaRPr lang="en-US" dirty="0"/>
          </a:p>
        </p:txBody>
      </p:sp>
      <p:sp>
        <p:nvSpPr>
          <p:cNvPr id="4" name="Content Placeholder 3"/>
          <p:cNvSpPr>
            <a:spLocks noGrp="1"/>
          </p:cNvSpPr>
          <p:nvPr>
            <p:ph sz="half" idx="1"/>
          </p:nvPr>
        </p:nvSpPr>
        <p:spPr>
          <a:xfrm>
            <a:off x="475488" y="1524000"/>
            <a:ext cx="11237136" cy="4425279"/>
          </a:xfrm>
        </p:spPr>
        <p:txBody>
          <a:bodyPr>
            <a:normAutofit/>
          </a:bodyPr>
          <a:lstStyle/>
          <a:p>
            <a:r>
              <a:rPr lang="en-US" b="1" dirty="0"/>
              <a:t>Gypsum Board:</a:t>
            </a:r>
            <a:r>
              <a:rPr lang="en-US" dirty="0"/>
              <a:t> Dumping (United States of America)</a:t>
            </a:r>
            <a:endParaRPr lang="en-US" b="1" dirty="0"/>
          </a:p>
          <a:p>
            <a:r>
              <a:rPr lang="en-US" b="1" dirty="0"/>
              <a:t>Hollow Structural Sections:</a:t>
            </a:r>
            <a:r>
              <a:rPr lang="en-US" dirty="0"/>
              <a:t> Dumping (Republic of Korea and Turkey)</a:t>
            </a:r>
            <a:endParaRPr lang="en-US" b="1" dirty="0"/>
          </a:p>
          <a:p>
            <a:r>
              <a:rPr lang="en-US" b="1" dirty="0"/>
              <a:t>Large Line Pipe: </a:t>
            </a:r>
            <a:r>
              <a:rPr lang="en-US" dirty="0"/>
              <a:t>Dumping (China and Japan) &amp; Countervailing (China)</a:t>
            </a:r>
            <a:endParaRPr lang="en-US" b="1" dirty="0"/>
          </a:p>
          <a:p>
            <a:r>
              <a:rPr lang="en-US" b="1" dirty="0"/>
              <a:t>Liquid Dielectric Transformers: </a:t>
            </a:r>
            <a:r>
              <a:rPr lang="en-US" dirty="0"/>
              <a:t>Dumping (Republic of Korea)</a:t>
            </a:r>
            <a:endParaRPr lang="en-US" b="1" dirty="0"/>
          </a:p>
          <a:p>
            <a:r>
              <a:rPr lang="en-US" b="1" dirty="0"/>
              <a:t>Oil Country Tubular Goods (OCTG 1): </a:t>
            </a:r>
            <a:r>
              <a:rPr lang="en-US" dirty="0"/>
              <a:t>Dumping &amp; Countervailing (China)</a:t>
            </a:r>
            <a:endParaRPr lang="en-US" b="1" dirty="0"/>
          </a:p>
          <a:p>
            <a:r>
              <a:rPr lang="en-US" b="1" dirty="0"/>
              <a:t>Oil Country Tubular Goods 2 (OCTG 2): </a:t>
            </a:r>
            <a:r>
              <a:rPr lang="en-US" dirty="0"/>
              <a:t>Dumping (Chinese Taipei, India, Indonesia, Philippines, Republic of Korea, Thailand, Turkey, Ukraine and </a:t>
            </a:r>
            <a:r>
              <a:rPr lang="en-US" dirty="0" smtClean="0"/>
              <a:t>Vietnam</a:t>
            </a:r>
          </a:p>
          <a:p>
            <a:endParaRPr lang="en-US" b="1" dirty="0"/>
          </a:p>
        </p:txBody>
      </p:sp>
    </p:spTree>
    <p:extLst>
      <p:ext uri="{BB962C8B-B14F-4D97-AF65-F5344CB8AC3E}">
        <p14:creationId xmlns:p14="http://schemas.microsoft.com/office/powerpoint/2010/main" val="5620934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Current SIMA Measures in Force (Cont’d)</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36</a:t>
            </a:fld>
            <a:endParaRPr lang="en-US" dirty="0"/>
          </a:p>
        </p:txBody>
      </p:sp>
      <p:sp>
        <p:nvSpPr>
          <p:cNvPr id="4" name="Content Placeholder 3"/>
          <p:cNvSpPr>
            <a:spLocks noGrp="1"/>
          </p:cNvSpPr>
          <p:nvPr>
            <p:ph sz="half" idx="1"/>
          </p:nvPr>
        </p:nvSpPr>
        <p:spPr>
          <a:xfrm>
            <a:off x="475488" y="1600200"/>
            <a:ext cx="11237136" cy="4349079"/>
          </a:xfrm>
        </p:spPr>
        <p:txBody>
          <a:bodyPr>
            <a:normAutofit fontScale="92500" lnSpcReduction="10000"/>
          </a:bodyPr>
          <a:lstStyle/>
          <a:p>
            <a:r>
              <a:rPr lang="en-US" b="1" dirty="0"/>
              <a:t>Piling Pipe: </a:t>
            </a:r>
            <a:r>
              <a:rPr lang="en-US" dirty="0"/>
              <a:t>Dumping &amp; Countervailing (China)</a:t>
            </a:r>
            <a:endParaRPr lang="en-US" b="1" dirty="0"/>
          </a:p>
          <a:p>
            <a:r>
              <a:rPr lang="en-US" b="1" dirty="0"/>
              <a:t>Pup Joints:</a:t>
            </a:r>
            <a:r>
              <a:rPr lang="en-US" dirty="0"/>
              <a:t> Dumping &amp; Countervailing (China)</a:t>
            </a:r>
            <a:endParaRPr lang="en-US" b="1" dirty="0"/>
          </a:p>
          <a:p>
            <a:r>
              <a:rPr lang="en-US" b="1" dirty="0"/>
              <a:t>Seamless Casing:</a:t>
            </a:r>
            <a:r>
              <a:rPr lang="en-US" dirty="0"/>
              <a:t> Dumping &amp; Countervailing (China)</a:t>
            </a:r>
            <a:endParaRPr lang="en-US" b="1" dirty="0"/>
          </a:p>
          <a:p>
            <a:r>
              <a:rPr lang="en-US" b="1" dirty="0"/>
              <a:t>Silicon Metal: </a:t>
            </a:r>
            <a:r>
              <a:rPr lang="en-US" dirty="0"/>
              <a:t>Dumping &amp; Countervailing (China</a:t>
            </a:r>
            <a:r>
              <a:rPr lang="en-US" dirty="0" smtClean="0"/>
              <a:t>)</a:t>
            </a:r>
          </a:p>
          <a:p>
            <a:r>
              <a:rPr lang="en-US" b="1" dirty="0"/>
              <a:t>Steel Grating: </a:t>
            </a:r>
            <a:r>
              <a:rPr lang="en-US" dirty="0"/>
              <a:t>Dumping &amp; Countervailing (China)</a:t>
            </a:r>
            <a:endParaRPr lang="en-US" b="1" dirty="0"/>
          </a:p>
          <a:p>
            <a:r>
              <a:rPr lang="en-US" b="1" dirty="0"/>
              <a:t>Steel Plate 3: </a:t>
            </a:r>
            <a:r>
              <a:rPr lang="en-US" dirty="0"/>
              <a:t>Dumping (China)</a:t>
            </a:r>
            <a:endParaRPr lang="en-US" b="1" dirty="0"/>
          </a:p>
          <a:p>
            <a:r>
              <a:rPr lang="en-US" b="1" dirty="0"/>
              <a:t>Steel Plate 5: </a:t>
            </a:r>
            <a:r>
              <a:rPr lang="en-US" dirty="0"/>
              <a:t>Dumping (Bulgaria, Czech Republic and Romania)</a:t>
            </a:r>
            <a:endParaRPr lang="en-US" b="1" dirty="0"/>
          </a:p>
          <a:p>
            <a:r>
              <a:rPr lang="en-US" b="1" dirty="0"/>
              <a:t>Steel Plate 6: </a:t>
            </a:r>
            <a:r>
              <a:rPr lang="en-US" dirty="0"/>
              <a:t>Dumping (Ukraine)</a:t>
            </a:r>
            <a:endParaRPr lang="en-US" b="1" dirty="0"/>
          </a:p>
          <a:p>
            <a:r>
              <a:rPr lang="en-US" b="1" dirty="0"/>
              <a:t>Steel Plate 7: </a:t>
            </a:r>
            <a:r>
              <a:rPr lang="en-US" dirty="0"/>
              <a:t>Dumping (Brazil, Denmark, Indonesia, Italy, Japan and the Republic of Korea</a:t>
            </a:r>
            <a:r>
              <a:rPr lang="en-US" dirty="0" smtClean="0"/>
              <a:t>)</a:t>
            </a:r>
            <a:r>
              <a:rPr lang="en-US" b="1" dirty="0"/>
              <a:t> </a:t>
            </a:r>
            <a:endParaRPr lang="en-US" b="1" dirty="0" smtClean="0"/>
          </a:p>
          <a:p>
            <a:r>
              <a:rPr lang="en-US" b="1" dirty="0" smtClean="0"/>
              <a:t>Sucker </a:t>
            </a:r>
            <a:r>
              <a:rPr lang="en-US" b="1" dirty="0"/>
              <a:t>Rods: </a:t>
            </a:r>
            <a:r>
              <a:rPr lang="en-US" dirty="0"/>
              <a:t>Dumping and Subsidy (China)</a:t>
            </a:r>
            <a:endParaRPr lang="en-US" b="1" dirty="0"/>
          </a:p>
          <a:p>
            <a:endParaRPr lang="en-US" b="1" dirty="0"/>
          </a:p>
          <a:p>
            <a:endParaRPr lang="en-US" dirty="0"/>
          </a:p>
        </p:txBody>
      </p:sp>
    </p:spTree>
    <p:extLst>
      <p:ext uri="{BB962C8B-B14F-4D97-AF65-F5344CB8AC3E}">
        <p14:creationId xmlns:p14="http://schemas.microsoft.com/office/powerpoint/2010/main" val="1719610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Contracts: Allocations of Liabilities and Other Key Terms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37</a:t>
            </a:fld>
            <a:endParaRPr lang="en-US" dirty="0"/>
          </a:p>
        </p:txBody>
      </p:sp>
      <p:sp>
        <p:nvSpPr>
          <p:cNvPr id="4" name="Content Placeholder 3"/>
          <p:cNvSpPr>
            <a:spLocks noGrp="1"/>
          </p:cNvSpPr>
          <p:nvPr>
            <p:ph sz="half" idx="1"/>
          </p:nvPr>
        </p:nvSpPr>
        <p:spPr/>
        <p:txBody>
          <a:bodyPr/>
          <a:lstStyle/>
          <a:p>
            <a:r>
              <a:rPr lang="en-US" dirty="0" smtClean="0"/>
              <a:t>Consider who will be liable for taxes/tariffs/duties/penalties/interest</a:t>
            </a:r>
          </a:p>
          <a:p>
            <a:r>
              <a:rPr lang="en-US" dirty="0" smtClean="0"/>
              <a:t>Distinction between anti-dumping / countervailing duties, and the safeguard surtax</a:t>
            </a:r>
          </a:p>
          <a:p>
            <a:r>
              <a:rPr lang="en-US" u="sng" dirty="0" smtClean="0"/>
              <a:t>E.g. of allocating liability to the buyer</a:t>
            </a:r>
            <a:r>
              <a:rPr lang="en-US" dirty="0" smtClean="0"/>
              <a:t>: </a:t>
            </a:r>
            <a:r>
              <a:rPr lang="en-US" dirty="0"/>
              <a:t>Buyer </a:t>
            </a:r>
            <a:r>
              <a:rPr lang="en-US" dirty="0" smtClean="0"/>
              <a:t>agrees </a:t>
            </a:r>
            <a:r>
              <a:rPr lang="en-US" dirty="0"/>
              <a:t>to pay any and all new taxes/tariffs/duties assessed on this order from September 1, 2018 through to the time of arrival at </a:t>
            </a:r>
            <a:r>
              <a:rPr lang="en-US" dirty="0" smtClean="0"/>
              <a:t>Calgary, </a:t>
            </a:r>
            <a:r>
              <a:rPr lang="en-US" dirty="0"/>
              <a:t>Canada. This includes, but is not limited to, </a:t>
            </a:r>
            <a:r>
              <a:rPr lang="en-US" u="sng" dirty="0"/>
              <a:t>trade restrictive tariff or non-tariff countermeasures, anti-dumping or countervailing duties, and safeguard measures on steel products in the form of a surtax, quota or tariff rate quota</a:t>
            </a:r>
            <a:r>
              <a:rPr lang="en-US" dirty="0"/>
              <a:t>.</a:t>
            </a:r>
          </a:p>
          <a:p>
            <a:endParaRPr lang="en-US" dirty="0"/>
          </a:p>
        </p:txBody>
      </p:sp>
    </p:spTree>
    <p:extLst>
      <p:ext uri="{BB962C8B-B14F-4D97-AF65-F5344CB8AC3E}">
        <p14:creationId xmlns:p14="http://schemas.microsoft.com/office/powerpoint/2010/main" val="3544218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Contracts: Allocations of Liabilities and Other Key Terms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38</a:t>
            </a:fld>
            <a:endParaRPr lang="en-US" dirty="0"/>
          </a:p>
        </p:txBody>
      </p:sp>
      <p:sp>
        <p:nvSpPr>
          <p:cNvPr id="4" name="Content Placeholder 3"/>
          <p:cNvSpPr>
            <a:spLocks noGrp="1"/>
          </p:cNvSpPr>
          <p:nvPr>
            <p:ph sz="half" idx="1"/>
          </p:nvPr>
        </p:nvSpPr>
        <p:spPr/>
        <p:txBody>
          <a:bodyPr>
            <a:normAutofit/>
          </a:bodyPr>
          <a:lstStyle/>
          <a:p>
            <a:r>
              <a:rPr lang="en-US" dirty="0" smtClean="0"/>
              <a:t>Seller protection against any liability: “the </a:t>
            </a:r>
            <a:r>
              <a:rPr lang="en-US" dirty="0"/>
              <a:t>Seller shall have no liability for any loss of </a:t>
            </a:r>
            <a:r>
              <a:rPr lang="en-US" dirty="0" smtClean="0"/>
              <a:t>profit arising </a:t>
            </a:r>
            <a:r>
              <a:rPr lang="en-US" dirty="0"/>
              <a:t>under or in connection with the Purchased Goods in relation to the imposition by the Government of Canada of safeguard measures, trade remedies or any other trade restrictive </a:t>
            </a:r>
            <a:r>
              <a:rPr lang="en-US" dirty="0" smtClean="0"/>
              <a:t>countermeasures”. </a:t>
            </a:r>
          </a:p>
          <a:p>
            <a:endParaRPr lang="en-US" dirty="0"/>
          </a:p>
        </p:txBody>
      </p:sp>
    </p:spTree>
    <p:extLst>
      <p:ext uri="{BB962C8B-B14F-4D97-AF65-F5344CB8AC3E}">
        <p14:creationId xmlns:p14="http://schemas.microsoft.com/office/powerpoint/2010/main" val="1786732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Contracts: Allocations of Liabilities and Other Key Terms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39</a:t>
            </a:fld>
            <a:endParaRPr lang="en-US" dirty="0"/>
          </a:p>
        </p:txBody>
      </p:sp>
      <p:sp>
        <p:nvSpPr>
          <p:cNvPr id="4" name="Content Placeholder 3"/>
          <p:cNvSpPr>
            <a:spLocks noGrp="1"/>
          </p:cNvSpPr>
          <p:nvPr>
            <p:ph sz="half" idx="1"/>
          </p:nvPr>
        </p:nvSpPr>
        <p:spPr>
          <a:xfrm>
            <a:off x="475488" y="1752600"/>
            <a:ext cx="11237136" cy="4196679"/>
          </a:xfrm>
        </p:spPr>
        <p:txBody>
          <a:bodyPr>
            <a:normAutofit/>
          </a:bodyPr>
          <a:lstStyle/>
          <a:p>
            <a:r>
              <a:rPr lang="en-US" dirty="0" smtClean="0"/>
              <a:t>E.g. of the Seller </a:t>
            </a:r>
            <a:r>
              <a:rPr lang="en-US" dirty="0"/>
              <a:t>ensuring supply of the product under the safeguard quota: </a:t>
            </a:r>
          </a:p>
          <a:p>
            <a:pPr marL="457200" lvl="1" indent="0">
              <a:buNone/>
            </a:pPr>
            <a:r>
              <a:rPr lang="en-US" dirty="0" smtClean="0"/>
              <a:t>“The </a:t>
            </a:r>
            <a:r>
              <a:rPr lang="en-US" dirty="0"/>
              <a:t>Seller shall allocate its assigned quota to available products among its customers on an equitable basis. The Buyer shall accept such reduced quantity of the Purchased Goods and the Seller shall have no liability on account of any delivery shortfall resulting from a </a:t>
            </a:r>
            <a:r>
              <a:rPr lang="en-US" dirty="0" smtClean="0"/>
              <a:t>quota.”</a:t>
            </a:r>
            <a:endParaRPr lang="en-US" dirty="0"/>
          </a:p>
        </p:txBody>
      </p:sp>
    </p:spTree>
    <p:extLst>
      <p:ext uri="{BB962C8B-B14F-4D97-AF65-F5344CB8AC3E}">
        <p14:creationId xmlns:p14="http://schemas.microsoft.com/office/powerpoint/2010/main" val="1825524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U.S. Section 232 Tariffs &amp; Canada’s Countermeasure Surtax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4</a:t>
            </a:fld>
            <a:endParaRPr lang="en-US" dirty="0"/>
          </a:p>
        </p:txBody>
      </p:sp>
      <p:sp>
        <p:nvSpPr>
          <p:cNvPr id="4" name="Content Placeholder 3"/>
          <p:cNvSpPr>
            <a:spLocks noGrp="1"/>
          </p:cNvSpPr>
          <p:nvPr>
            <p:ph sz="half" idx="1"/>
          </p:nvPr>
        </p:nvSpPr>
        <p:spPr/>
        <p:txBody>
          <a:bodyPr>
            <a:normAutofit/>
          </a:bodyPr>
          <a:lstStyle/>
          <a:p>
            <a:pPr>
              <a:lnSpc>
                <a:spcPct val="100000"/>
              </a:lnSpc>
            </a:pPr>
            <a:r>
              <a:rPr lang="en-US" dirty="0"/>
              <a:t>On June 1, the </a:t>
            </a:r>
            <a:r>
              <a:rPr lang="en-US" dirty="0" smtClean="0"/>
              <a:t>Trump administration imposed </a:t>
            </a:r>
            <a:r>
              <a:rPr lang="en-US" dirty="0"/>
              <a:t>the tariffs – 25% on Canadian steel and 10% on Canadian aluminum, on the spurious basis that these imports “pose a threat to U.S. national security under Section 232 of American trade law</a:t>
            </a:r>
            <a:r>
              <a:rPr lang="en-US" dirty="0" smtClean="0"/>
              <a:t>.”</a:t>
            </a:r>
          </a:p>
          <a:p>
            <a:pPr>
              <a:lnSpc>
                <a:spcPct val="100000"/>
              </a:lnSpc>
            </a:pPr>
            <a:r>
              <a:rPr lang="en-US" dirty="0" smtClean="0"/>
              <a:t>July 1, 2018: Canada imposed </a:t>
            </a:r>
            <a:r>
              <a:rPr lang="en-US" dirty="0" smtClean="0">
                <a:hlinkClick r:id="rId3"/>
              </a:rPr>
              <a:t>retaliatory countermeasures (surtaxes)</a:t>
            </a:r>
            <a:r>
              <a:rPr lang="en-US" dirty="0" smtClean="0"/>
              <a:t> against “US-originating” imports of steel, aluminum and numerous other products amounting to </a:t>
            </a:r>
            <a:r>
              <a:rPr lang="en-US" dirty="0"/>
              <a:t>C$16.6 </a:t>
            </a:r>
            <a:r>
              <a:rPr lang="en-US" dirty="0" smtClean="0"/>
              <a:t>billion per year. </a:t>
            </a:r>
          </a:p>
          <a:p>
            <a:pPr marL="0" indent="0">
              <a:lnSpc>
                <a:spcPct val="100000"/>
              </a:lnSpc>
              <a:buNone/>
            </a:pPr>
            <a:r>
              <a:rPr lang="en-US" dirty="0" smtClean="0"/>
              <a:t> </a:t>
            </a:r>
          </a:p>
          <a:p>
            <a:endParaRPr lang="en-US" dirty="0" smtClean="0"/>
          </a:p>
          <a:p>
            <a:endParaRPr lang="en-US" dirty="0"/>
          </a:p>
        </p:txBody>
      </p:sp>
    </p:spTree>
    <p:extLst>
      <p:ext uri="{BB962C8B-B14F-4D97-AF65-F5344CB8AC3E}">
        <p14:creationId xmlns:p14="http://schemas.microsoft.com/office/powerpoint/2010/main" val="1576997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8"/>
          </p:nvPr>
        </p:nvSpPr>
        <p:spPr/>
        <p:txBody>
          <a:bodyPr/>
          <a:lstStyle/>
          <a:p>
            <a:fld id="{8E22A6E6-357A-204A-8141-87424A8157F6}" type="slidenum">
              <a:rPr lang="en-US" smtClean="0"/>
              <a:pPr/>
              <a:t>40</a:t>
            </a:fld>
            <a:endParaRPr lang="en-US" dirty="0"/>
          </a:p>
        </p:txBody>
      </p:sp>
      <p:sp>
        <p:nvSpPr>
          <p:cNvPr id="4" name="TextBox 3"/>
          <p:cNvSpPr txBox="1"/>
          <p:nvPr/>
        </p:nvSpPr>
        <p:spPr>
          <a:xfrm>
            <a:off x="6689035" y="2819400"/>
            <a:ext cx="4343400" cy="1292662"/>
          </a:xfrm>
          <a:prstGeom prst="rect">
            <a:avLst/>
          </a:prstGeom>
          <a:noFill/>
        </p:spPr>
        <p:txBody>
          <a:bodyPr wrap="square" rtlCol="0">
            <a:spAutoFit/>
          </a:bodyPr>
          <a:lstStyle/>
          <a:p>
            <a:r>
              <a:rPr lang="en-US" sz="6000" b="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Q &amp; A</a:t>
            </a:r>
          </a:p>
          <a:p>
            <a:endParaRPr lang="en-US" dirty="0"/>
          </a:p>
        </p:txBody>
      </p:sp>
    </p:spTree>
    <p:extLst>
      <p:ext uri="{BB962C8B-B14F-4D97-AF65-F5344CB8AC3E}">
        <p14:creationId xmlns:p14="http://schemas.microsoft.com/office/powerpoint/2010/main" val="2898690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8"/>
          </p:nvPr>
        </p:nvSpPr>
        <p:spPr/>
        <p:txBody>
          <a:bodyPr/>
          <a:lstStyle/>
          <a:p>
            <a:fld id="{8E22A6E6-357A-204A-8141-87424A8157F6}" type="slidenum">
              <a:rPr lang="en-US" smtClean="0"/>
              <a:pPr/>
              <a:t>41</a:t>
            </a:fld>
            <a:endParaRPr lang="en-US" dirty="0"/>
          </a:p>
        </p:txBody>
      </p:sp>
      <p:sp>
        <p:nvSpPr>
          <p:cNvPr id="3" name="Text Placeholder 2"/>
          <p:cNvSpPr>
            <a:spLocks noGrp="1"/>
          </p:cNvSpPr>
          <p:nvPr>
            <p:ph type="body" sz="quarter" idx="19"/>
          </p:nvPr>
        </p:nvSpPr>
        <p:spPr/>
        <p:txBody>
          <a:bodyPr/>
          <a:lstStyle/>
          <a:p>
            <a:r>
              <a:rPr lang="en-US" dirty="0"/>
              <a:t>Thank </a:t>
            </a:r>
            <a:r>
              <a:rPr lang="en-US" dirty="0" smtClean="0"/>
              <a:t>you. </a:t>
            </a:r>
            <a:endParaRPr lang="en-US" dirty="0"/>
          </a:p>
        </p:txBody>
      </p:sp>
      <p:sp>
        <p:nvSpPr>
          <p:cNvPr id="4" name="Text Placeholder 3"/>
          <p:cNvSpPr>
            <a:spLocks noGrp="1"/>
          </p:cNvSpPr>
          <p:nvPr>
            <p:ph type="body" sz="quarter" idx="12"/>
          </p:nvPr>
        </p:nvSpPr>
        <p:spPr>
          <a:xfrm>
            <a:off x="7014300" y="4191000"/>
            <a:ext cx="3958500" cy="1099883"/>
          </a:xfrm>
        </p:spPr>
        <p:txBody>
          <a:bodyPr>
            <a:normAutofit/>
          </a:bodyPr>
          <a:lstStyle/>
          <a:p>
            <a:r>
              <a:rPr lang="en-CA" b="1" dirty="0" smtClean="0">
                <a:solidFill>
                  <a:srgbClr val="2DAF88"/>
                </a:solidFill>
                <a:latin typeface="Verdana" panose="020B0604030504040204" pitchFamily="34" charset="0"/>
                <a:ea typeface="Verdana" panose="020B0604030504040204" pitchFamily="34" charset="0"/>
                <a:cs typeface="Verdana" panose="020B0604030504040204" pitchFamily="34" charset="0"/>
              </a:rPr>
              <a:t>Darrel H. Pearson </a:t>
            </a:r>
            <a:r>
              <a:rPr lang="en-CA" dirty="0" smtClean="0">
                <a:solidFill>
                  <a:srgbClr val="2DAF88"/>
                </a:solidFill>
                <a:latin typeface="Verdana" panose="020B0604030504040204" pitchFamily="34" charset="0"/>
                <a:ea typeface="Verdana" panose="020B0604030504040204" pitchFamily="34" charset="0"/>
                <a:cs typeface="Verdana" panose="020B0604030504040204" pitchFamily="34" charset="0"/>
              </a:rPr>
              <a:t>	</a:t>
            </a:r>
            <a:endParaRPr lang="en-CA" dirty="0">
              <a:solidFill>
                <a:srgbClr val="2DAF88"/>
              </a:solidFill>
              <a:latin typeface="Verdana" panose="020B0604030504040204" pitchFamily="34" charset="0"/>
              <a:ea typeface="Verdana" panose="020B0604030504040204" pitchFamily="34" charset="0"/>
              <a:cs typeface="Verdana" panose="020B0604030504040204" pitchFamily="34" charset="0"/>
            </a:endParaRPr>
          </a:p>
          <a:p>
            <a:r>
              <a:rPr lang="en-CA" dirty="0" smtClean="0">
                <a:latin typeface="Verdana" panose="020B0604030504040204" pitchFamily="34" charset="0"/>
                <a:ea typeface="Verdana" panose="020B0604030504040204" pitchFamily="34" charset="0"/>
                <a:cs typeface="Verdana" panose="020B0604030504040204" pitchFamily="34" charset="0"/>
              </a:rPr>
              <a:t>Senior Partner, Head of International Trade &amp; Investment Group </a:t>
            </a: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5" name="Text Placeholder 4"/>
          <p:cNvSpPr>
            <a:spLocks noGrp="1"/>
          </p:cNvSpPr>
          <p:nvPr>
            <p:ph type="body" sz="quarter" idx="21"/>
          </p:nvPr>
        </p:nvSpPr>
        <p:spPr>
          <a:xfrm>
            <a:off x="7112577" y="5481905"/>
            <a:ext cx="3958500" cy="793751"/>
          </a:xfrm>
        </p:spPr>
        <p:txBody>
          <a:bodyPr>
            <a:normAutofit/>
          </a:bodyPr>
          <a:lstStyle/>
          <a:p>
            <a:r>
              <a:rPr lang="en-US" dirty="0"/>
              <a:t>T: </a:t>
            </a:r>
            <a:r>
              <a:rPr lang="en-US" dirty="0">
                <a:hlinkClick r:id="rId3"/>
              </a:rPr>
              <a:t>416.777.4811</a:t>
            </a:r>
            <a:endParaRPr lang="en-US" dirty="0"/>
          </a:p>
          <a:p>
            <a:r>
              <a:rPr lang="en-US" dirty="0"/>
              <a:t>M: </a:t>
            </a:r>
            <a:r>
              <a:rPr lang="en-US" dirty="0">
                <a:hlinkClick r:id="rId4"/>
              </a:rPr>
              <a:t>416.930.3839</a:t>
            </a:r>
            <a:endParaRPr lang="en-US" dirty="0"/>
          </a:p>
          <a:p>
            <a:r>
              <a:rPr lang="en-US" dirty="0">
                <a:hlinkClick r:id="rId5"/>
              </a:rPr>
              <a:t>pearsond@bennettjones.com</a:t>
            </a:r>
            <a:endParaRPr lang="en-US" dirty="0"/>
          </a:p>
        </p:txBody>
      </p:sp>
      <p:pic>
        <p:nvPicPr>
          <p:cNvPr id="7" name="Picture Placeholder 6"/>
          <p:cNvPicPr>
            <a:picLocks noGrp="1" noChangeAspect="1"/>
          </p:cNvPicPr>
          <p:nvPr>
            <p:ph type="pic" sz="quarter" idx="20"/>
          </p:nvPr>
        </p:nvPicPr>
        <p:blipFill>
          <a:blip r:embed="rId6">
            <a:extLst>
              <a:ext uri="{28A0092B-C50C-407E-A947-70E740481C1C}">
                <a14:useLocalDpi xmlns:a14="http://schemas.microsoft.com/office/drawing/2010/main" val="0"/>
              </a:ext>
            </a:extLst>
          </a:blip>
          <a:stretch>
            <a:fillRect/>
          </a:stretch>
        </p:blipFill>
        <p:spPr>
          <a:xfrm>
            <a:off x="4191000" y="3810000"/>
            <a:ext cx="3079743" cy="2395356"/>
          </a:xfrm>
        </p:spPr>
      </p:pic>
    </p:spTree>
    <p:extLst>
      <p:ext uri="{BB962C8B-B14F-4D97-AF65-F5344CB8AC3E}">
        <p14:creationId xmlns:p14="http://schemas.microsoft.com/office/powerpoint/2010/main" val="21168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U.S. Section 232 Tariffs &amp; Canada’s Countermeasure Surtax </a:t>
            </a:r>
            <a:r>
              <a:rPr lang="en-US" dirty="0" smtClean="0">
                <a:effectLst>
                  <a:outerShdw blurRad="38100" dist="38100" dir="2700000" algn="tl">
                    <a:srgbClr val="000000">
                      <a:alpha val="43137"/>
                    </a:srgbClr>
                  </a:outerShdw>
                </a:effectLst>
              </a:rPr>
              <a:t>(Cont’d)</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5</a:t>
            </a:fld>
            <a:endParaRPr lang="en-US" dirty="0"/>
          </a:p>
        </p:txBody>
      </p:sp>
      <p:sp>
        <p:nvSpPr>
          <p:cNvPr id="4" name="Content Placeholder 3"/>
          <p:cNvSpPr>
            <a:spLocks noGrp="1"/>
          </p:cNvSpPr>
          <p:nvPr>
            <p:ph sz="half" idx="1"/>
          </p:nvPr>
        </p:nvSpPr>
        <p:spPr/>
        <p:txBody>
          <a:bodyPr/>
          <a:lstStyle/>
          <a:p>
            <a:pPr marL="0" indent="0">
              <a:buNone/>
            </a:pPr>
            <a:r>
              <a:rPr lang="en-US" sz="2600" dirty="0" smtClean="0"/>
              <a:t>Affected Products: </a:t>
            </a:r>
          </a:p>
          <a:p>
            <a:pPr lvl="1"/>
            <a:r>
              <a:rPr lang="en-US" sz="2600" dirty="0" smtClean="0"/>
              <a:t>Table 1 (Steel products) – subject to 25% surtax</a:t>
            </a:r>
          </a:p>
          <a:p>
            <a:pPr lvl="1"/>
            <a:r>
              <a:rPr lang="en-US" sz="2600" dirty="0" smtClean="0"/>
              <a:t>Table 2 (Aluminum products) – subject to 10% surtax</a:t>
            </a:r>
          </a:p>
          <a:p>
            <a:pPr lvl="1"/>
            <a:r>
              <a:rPr lang="en-US" sz="2600" dirty="0" smtClean="0"/>
              <a:t>Table 3 (Other products) – subject to 10% surtax</a:t>
            </a:r>
          </a:p>
          <a:p>
            <a:pPr lvl="2"/>
            <a:r>
              <a:rPr lang="en-US" sz="2600" dirty="0" smtClean="0"/>
              <a:t>E.gs. dishwasher, dryer, stoves, and motorboats</a:t>
            </a:r>
            <a:endParaRPr lang="en-US" dirty="0"/>
          </a:p>
        </p:txBody>
      </p:sp>
    </p:spTree>
    <p:extLst>
      <p:ext uri="{BB962C8B-B14F-4D97-AF65-F5344CB8AC3E}">
        <p14:creationId xmlns:p14="http://schemas.microsoft.com/office/powerpoint/2010/main" val="259745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U.S. Section 232 Tariffs &amp; Canada’s Countermeasure Surtax (Cont’d)</a:t>
            </a:r>
          </a:p>
        </p:txBody>
      </p:sp>
      <p:sp>
        <p:nvSpPr>
          <p:cNvPr id="3" name="Slide Number Placeholder 2"/>
          <p:cNvSpPr>
            <a:spLocks noGrp="1"/>
          </p:cNvSpPr>
          <p:nvPr>
            <p:ph type="sldNum" sz="quarter" idx="18"/>
          </p:nvPr>
        </p:nvSpPr>
        <p:spPr/>
        <p:txBody>
          <a:bodyPr/>
          <a:lstStyle/>
          <a:p>
            <a:fld id="{8E22A6E6-357A-204A-8141-87424A8157F6}" type="slidenum">
              <a:rPr lang="en-US" smtClean="0"/>
              <a:pPr/>
              <a:t>6</a:t>
            </a:fld>
            <a:endParaRPr lang="en-US" dirty="0"/>
          </a:p>
        </p:txBody>
      </p:sp>
      <p:sp>
        <p:nvSpPr>
          <p:cNvPr id="4" name="Content Placeholder 3"/>
          <p:cNvSpPr>
            <a:spLocks noGrp="1"/>
          </p:cNvSpPr>
          <p:nvPr>
            <p:ph sz="half" idx="1"/>
          </p:nvPr>
        </p:nvSpPr>
        <p:spPr>
          <a:xfrm>
            <a:off x="475488" y="1916112"/>
            <a:ext cx="11237136" cy="4033167"/>
          </a:xfrm>
        </p:spPr>
        <p:txBody>
          <a:bodyPr>
            <a:normAutofit lnSpcReduction="10000"/>
          </a:bodyPr>
          <a:lstStyle/>
          <a:p>
            <a:r>
              <a:rPr lang="en-US" sz="2500" b="1" dirty="0" smtClean="0"/>
              <a:t>Strategic Questions to Consider: </a:t>
            </a:r>
          </a:p>
          <a:p>
            <a:pPr marL="457200" indent="-457200">
              <a:buFont typeface="+mj-lt"/>
              <a:buAutoNum type="arabicPeriod"/>
            </a:pPr>
            <a:r>
              <a:rPr lang="en-US" sz="2500" dirty="0" smtClean="0"/>
              <a:t>Are you correctly tariff classifying your goods? Can you imports be tariff engineered?</a:t>
            </a:r>
          </a:p>
          <a:p>
            <a:pPr marL="457200" indent="-457200">
              <a:buFont typeface="+mj-lt"/>
              <a:buAutoNum type="arabicPeriod"/>
            </a:pPr>
            <a:r>
              <a:rPr lang="en-US" sz="2500" dirty="0" smtClean="0"/>
              <a:t>Are your goods U.S. “originating”?</a:t>
            </a:r>
          </a:p>
          <a:p>
            <a:pPr marL="457200" indent="-457200">
              <a:buFont typeface="+mj-lt"/>
              <a:buAutoNum type="arabicPeriod"/>
            </a:pPr>
            <a:r>
              <a:rPr lang="en-US" sz="2500" dirty="0" smtClean="0"/>
              <a:t>Will you or have you exported or re-exported the goods after importation into Canada? (possible duty relief)</a:t>
            </a:r>
          </a:p>
          <a:p>
            <a:pPr marL="457200" indent="-457200">
              <a:buFont typeface="+mj-lt"/>
              <a:buAutoNum type="arabicPeriod"/>
            </a:pPr>
            <a:r>
              <a:rPr lang="en-US" sz="2500" dirty="0" smtClean="0"/>
              <a:t>Are the goods products of Canada that have been “worked on…” abroad? </a:t>
            </a:r>
          </a:p>
          <a:p>
            <a:pPr marL="457200" indent="-457200">
              <a:buFont typeface="+mj-lt"/>
              <a:buAutoNum type="arabicPeriod"/>
            </a:pPr>
            <a:r>
              <a:rPr lang="en-US" sz="2500" dirty="0"/>
              <a:t>Are </a:t>
            </a:r>
            <a:r>
              <a:rPr lang="en-US" sz="2500" dirty="0" smtClean="0"/>
              <a:t>there special circumstances that </a:t>
            </a:r>
            <a:r>
              <a:rPr lang="en-US" sz="2500" dirty="0"/>
              <a:t>j</a:t>
            </a:r>
            <a:r>
              <a:rPr lang="en-US" sz="2500" dirty="0" smtClean="0"/>
              <a:t>ustify </a:t>
            </a:r>
            <a:r>
              <a:rPr lang="en-US" sz="2500" dirty="0"/>
              <a:t>a </a:t>
            </a:r>
            <a:r>
              <a:rPr lang="en-US" sz="2500" dirty="0" smtClean="0"/>
              <a:t>general</a:t>
            </a:r>
            <a:r>
              <a:rPr lang="en-US" sz="2500" dirty="0"/>
              <a:t>, </a:t>
            </a:r>
            <a:r>
              <a:rPr lang="en-US" sz="2500" dirty="0" smtClean="0"/>
              <a:t>discretionary </a:t>
            </a:r>
            <a:r>
              <a:rPr lang="en-US" sz="2500" dirty="0"/>
              <a:t>r</a:t>
            </a:r>
            <a:r>
              <a:rPr lang="en-US" sz="2500" dirty="0" smtClean="0"/>
              <a:t>emission </a:t>
            </a:r>
            <a:r>
              <a:rPr lang="en-US" sz="2500" dirty="0"/>
              <a:t>of </a:t>
            </a:r>
            <a:r>
              <a:rPr lang="en-US" sz="2500" dirty="0" smtClean="0"/>
              <a:t>duties</a:t>
            </a:r>
            <a:r>
              <a:rPr lang="en-US" sz="2500" dirty="0"/>
              <a:t>?</a:t>
            </a:r>
          </a:p>
        </p:txBody>
      </p:sp>
    </p:spTree>
    <p:extLst>
      <p:ext uri="{BB962C8B-B14F-4D97-AF65-F5344CB8AC3E}">
        <p14:creationId xmlns:p14="http://schemas.microsoft.com/office/powerpoint/2010/main" val="3986299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Remission for Countermeasures on Certain U.S. Imports – Available as of October 11, 2018 </a:t>
            </a:r>
            <a:endParaRPr lang="en-US" dirty="0"/>
          </a:p>
        </p:txBody>
      </p:sp>
      <p:sp>
        <p:nvSpPr>
          <p:cNvPr id="3" name="Slide Number Placeholder 2"/>
          <p:cNvSpPr>
            <a:spLocks noGrp="1"/>
          </p:cNvSpPr>
          <p:nvPr>
            <p:ph type="sldNum" sz="quarter" idx="18"/>
          </p:nvPr>
        </p:nvSpPr>
        <p:spPr/>
        <p:txBody>
          <a:bodyPr/>
          <a:lstStyle/>
          <a:p>
            <a:fld id="{8E22A6E6-357A-204A-8141-87424A8157F6}" type="slidenum">
              <a:rPr lang="en-US" smtClean="0"/>
              <a:pPr/>
              <a:t>7</a:t>
            </a:fld>
            <a:endParaRPr lang="en-US" dirty="0"/>
          </a:p>
        </p:txBody>
      </p:sp>
      <p:sp>
        <p:nvSpPr>
          <p:cNvPr id="4" name="Content Placeholder 3"/>
          <p:cNvSpPr>
            <a:spLocks noGrp="1"/>
          </p:cNvSpPr>
          <p:nvPr>
            <p:ph sz="half" idx="1"/>
          </p:nvPr>
        </p:nvSpPr>
        <p:spPr/>
        <p:txBody>
          <a:bodyPr/>
          <a:lstStyle/>
          <a:p>
            <a:r>
              <a:rPr lang="en-US" dirty="0" smtClean="0"/>
              <a:t>Finance Canada recently issued the remission order for countermeasures on steel and aluminum goods from the U.S.</a:t>
            </a:r>
          </a:p>
          <a:p>
            <a:r>
              <a:rPr lang="en-US" dirty="0"/>
              <a:t>Under the </a:t>
            </a:r>
            <a:r>
              <a:rPr lang="en-US" i="1" dirty="0"/>
              <a:t>United States Surtax Remission Order </a:t>
            </a:r>
            <a:r>
              <a:rPr lang="en-US" dirty="0"/>
              <a:t>(“Order”)</a:t>
            </a:r>
            <a:r>
              <a:rPr lang="en-US" i="1" dirty="0"/>
              <a:t>, </a:t>
            </a:r>
            <a:r>
              <a:rPr lang="en-US" dirty="0"/>
              <a:t>an importer may make a claim for remission of surtaxes on the imports of eligible products as listed in Schedule 1 or 2 of the Order (</a:t>
            </a:r>
            <a:r>
              <a:rPr lang="en-US" u="sng" dirty="0">
                <a:hlinkClick r:id="rId3"/>
              </a:rPr>
              <a:t>https://www.fin.gc.ca/access/tt-it/rcsa-rcmaa-eng.asp</a:t>
            </a:r>
            <a:r>
              <a:rPr lang="en-US" dirty="0" smtClean="0"/>
              <a:t>).</a:t>
            </a:r>
          </a:p>
          <a:p>
            <a:r>
              <a:rPr lang="en-US" dirty="0" smtClean="0"/>
              <a:t>Finance Canada continues to accept applications. </a:t>
            </a:r>
            <a:endParaRPr lang="en-US" dirty="0"/>
          </a:p>
          <a:p>
            <a:endParaRPr lang="en-US" dirty="0"/>
          </a:p>
        </p:txBody>
      </p:sp>
    </p:spTree>
    <p:extLst>
      <p:ext uri="{BB962C8B-B14F-4D97-AF65-F5344CB8AC3E}">
        <p14:creationId xmlns:p14="http://schemas.microsoft.com/office/powerpoint/2010/main" val="2085674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outerShdw blurRad="38100" dist="38100" dir="2700000" algn="tl">
                    <a:srgbClr val="000000">
                      <a:alpha val="43137"/>
                    </a:srgbClr>
                  </a:outerShdw>
                </a:effectLst>
              </a:rPr>
              <a:t>NAFTA Renegotiations Update </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8</a:t>
            </a:fld>
            <a:endParaRPr lang="en-US" dirty="0"/>
          </a:p>
        </p:txBody>
      </p:sp>
      <p:sp>
        <p:nvSpPr>
          <p:cNvPr id="4" name="TextBox 3"/>
          <p:cNvSpPr txBox="1"/>
          <p:nvPr/>
        </p:nvSpPr>
        <p:spPr>
          <a:xfrm>
            <a:off x="5821768" y="1219200"/>
            <a:ext cx="6001816" cy="3970318"/>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t>Key changes in the USMCA relevant for the construction sector</a:t>
            </a:r>
          </a:p>
          <a:p>
            <a:pPr marL="742950" lvl="1" indent="-285750">
              <a:buFont typeface="Courier New" panose="02070309020205020404" pitchFamily="49" charset="0"/>
              <a:buChar char="o"/>
            </a:pPr>
            <a:r>
              <a:rPr lang="en-US" sz="2600" dirty="0" smtClean="0"/>
              <a:t>Section 232 Tariffs</a:t>
            </a:r>
          </a:p>
          <a:p>
            <a:pPr marL="742950" lvl="1" indent="-285750">
              <a:buFont typeface="Courier New" panose="02070309020205020404" pitchFamily="49" charset="0"/>
              <a:buChar char="o"/>
            </a:pPr>
            <a:r>
              <a:rPr lang="en-US" sz="2600" dirty="0" smtClean="0"/>
              <a:t>Dispute Settlement for Trade Remedies</a:t>
            </a:r>
          </a:p>
          <a:p>
            <a:pPr marL="742950" lvl="1" indent="-285750">
              <a:buFont typeface="Courier New" panose="02070309020205020404" pitchFamily="49" charset="0"/>
              <a:buChar char="o"/>
            </a:pPr>
            <a:r>
              <a:rPr lang="en-US" sz="2600" dirty="0" smtClean="0"/>
              <a:t>Global Safeguards</a:t>
            </a:r>
          </a:p>
          <a:p>
            <a:pPr marL="742950" lvl="1" indent="-285750">
              <a:buFont typeface="Courier New" panose="02070309020205020404" pitchFamily="49" charset="0"/>
              <a:buChar char="o"/>
            </a:pPr>
            <a:r>
              <a:rPr lang="en-US" sz="2600" dirty="0" smtClean="0"/>
              <a:t>Government Procurement (or lack thereof)</a:t>
            </a:r>
          </a:p>
          <a:p>
            <a:pPr marL="285750" indent="-285750">
              <a:buFont typeface="Arial" panose="020B0604020202020204" pitchFamily="34" charset="0"/>
              <a:buChar char="•"/>
            </a:pPr>
            <a:r>
              <a:rPr lang="en-US" sz="2600" dirty="0" smtClean="0"/>
              <a:t>What’s ahead?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77745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NAFTA Renegotiations	- USMCA</a:t>
            </a:r>
            <a:endParaRPr lang="en-US"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8"/>
          </p:nvPr>
        </p:nvSpPr>
        <p:spPr/>
        <p:txBody>
          <a:bodyPr/>
          <a:lstStyle/>
          <a:p>
            <a:fld id="{8E22A6E6-357A-204A-8141-87424A8157F6}" type="slidenum">
              <a:rPr lang="en-US" smtClean="0"/>
              <a:pPr/>
              <a:t>9</a:t>
            </a:fld>
            <a:endParaRPr lang="en-US" dirty="0"/>
          </a:p>
        </p:txBody>
      </p:sp>
      <p:sp>
        <p:nvSpPr>
          <p:cNvPr id="4" name="Content Placeholder 3"/>
          <p:cNvSpPr>
            <a:spLocks noGrp="1"/>
          </p:cNvSpPr>
          <p:nvPr>
            <p:ph sz="half" idx="1"/>
          </p:nvPr>
        </p:nvSpPr>
        <p:spPr>
          <a:xfrm>
            <a:off x="475488" y="1676400"/>
            <a:ext cx="11237136" cy="4272879"/>
          </a:xfrm>
        </p:spPr>
        <p:txBody>
          <a:bodyPr/>
          <a:lstStyle/>
          <a:p>
            <a:r>
              <a:rPr lang="en-US" sz="2500" dirty="0" smtClean="0"/>
              <a:t>NAFTA: trilateral trade agreement came into force on Jan. 1, 1994</a:t>
            </a:r>
          </a:p>
          <a:p>
            <a:r>
              <a:rPr lang="en-US" sz="2500" dirty="0" smtClean="0"/>
              <a:t>September 30, 2018: the U.S., Mexico and Canada have concluded the new NAFTA called the “United States-Mexico-Canada Agreement” (USMCA)</a:t>
            </a:r>
          </a:p>
          <a:p>
            <a:r>
              <a:rPr lang="en-US" sz="2500" dirty="0"/>
              <a:t>The USMCA </a:t>
            </a:r>
            <a:r>
              <a:rPr lang="en-US" sz="2500" dirty="0" smtClean="0"/>
              <a:t>will not come into force until it is ratified (early 2019)</a:t>
            </a:r>
            <a:endParaRPr lang="en-US" sz="2500" dirty="0"/>
          </a:p>
          <a:p>
            <a:r>
              <a:rPr lang="en-US" sz="2500" dirty="0" smtClean="0"/>
              <a:t>The announcement should temper the uncertainty that hung over access for Canadian goods and services to the U.S. market and improve business confidence in Canada.</a:t>
            </a:r>
          </a:p>
          <a:p>
            <a:endParaRPr lang="en-US" dirty="0"/>
          </a:p>
        </p:txBody>
      </p:sp>
    </p:spTree>
    <p:extLst>
      <p:ext uri="{BB962C8B-B14F-4D97-AF65-F5344CB8AC3E}">
        <p14:creationId xmlns:p14="http://schemas.microsoft.com/office/powerpoint/2010/main" val="1950924877"/>
      </p:ext>
    </p:extLst>
  </p:cSld>
  <p:clrMapOvr>
    <a:masterClrMapping/>
  </p:clrMapOvr>
</p:sld>
</file>

<file path=ppt/theme/theme1.xml><?xml version="1.0" encoding="utf-8"?>
<a:theme xmlns:a="http://schemas.openxmlformats.org/drawingml/2006/main" name="Custom Design">
  <a:themeElements>
    <a:clrScheme name="Bennett Jones 2017">
      <a:dk1>
        <a:srgbClr val="000000"/>
      </a:dk1>
      <a:lt1>
        <a:srgbClr val="FFFFFF"/>
      </a:lt1>
      <a:dk2>
        <a:srgbClr val="1D2529"/>
      </a:dk2>
      <a:lt2>
        <a:srgbClr val="EAEAEA"/>
      </a:lt2>
      <a:accent1>
        <a:srgbClr val="2DAF88"/>
      </a:accent1>
      <a:accent2>
        <a:srgbClr val="99BE3C"/>
      </a:accent2>
      <a:accent3>
        <a:srgbClr val="D17C2C"/>
      </a:accent3>
      <a:accent4>
        <a:srgbClr val="0076BB"/>
      </a:accent4>
      <a:accent5>
        <a:srgbClr val="D7DF23"/>
      </a:accent5>
      <a:accent6>
        <a:srgbClr val="00998D"/>
      </a:accent6>
      <a:hlink>
        <a:srgbClr val="00998D"/>
      </a:hlink>
      <a:folHlink>
        <a:srgbClr val="25414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 Template" id="{89EDA501-BBFC-449A-9721-89B3D332DE78}" vid="{D73F8138-47D6-4299-A013-93C059A487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BJ Template</Template>
  <TotalTime>5673</TotalTime>
  <Words>3567</Words>
  <Application>Microsoft Office PowerPoint</Application>
  <PresentationFormat>Widescreen</PresentationFormat>
  <Paragraphs>311</Paragraphs>
  <Slides>41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Courier New</vt:lpstr>
      <vt:lpstr>Verdana</vt:lpstr>
      <vt:lpstr>Wingdings</vt:lpstr>
      <vt:lpstr>Custom Design</vt:lpstr>
      <vt:lpstr>Construction Breakfast Seminar </vt:lpstr>
      <vt:lpstr>PowerPoint Presentation</vt:lpstr>
      <vt:lpstr>Section 232 Tariffs &amp; Canadian Countermeasures</vt:lpstr>
      <vt:lpstr>U.S. Section 232 Tariffs &amp; Canada’s Countermeasure Surtax </vt:lpstr>
      <vt:lpstr>U.S. Section 232 Tariffs &amp; Canada’s Countermeasure Surtax (Cont’d)</vt:lpstr>
      <vt:lpstr>U.S. Section 232 Tariffs &amp; Canada’s Countermeasure Surtax (Cont’d)</vt:lpstr>
      <vt:lpstr>Remission for Countermeasures on Certain U.S. Imports – Available as of October 11, 2018 </vt:lpstr>
      <vt:lpstr>NAFTA Renegotiations Update </vt:lpstr>
      <vt:lpstr>NAFTA Renegotiations - USMCA</vt:lpstr>
      <vt:lpstr>USMCA – National Security (Section 232) Tariffs</vt:lpstr>
      <vt:lpstr>USMCA – Section 232 Tariffs (Cont’d)</vt:lpstr>
      <vt:lpstr>USMCA – Dispute Settlement for Trade Remedies</vt:lpstr>
      <vt:lpstr>USMCA – Global Safeguards</vt:lpstr>
      <vt:lpstr>USMCA – No Canada-U.S. Government Procurement  </vt:lpstr>
      <vt:lpstr>Provisional Steel Safeguard Actions </vt:lpstr>
      <vt:lpstr>Provisional Steel Safeguard Measures </vt:lpstr>
      <vt:lpstr>Provisional Steel Safeguard Measures </vt:lpstr>
      <vt:lpstr>Provisional Steel Safeguard Measures – Subject Goods</vt:lpstr>
      <vt:lpstr>Provisional Steel Safeguard Measures - Exclusions </vt:lpstr>
      <vt:lpstr>Provisional Steel Safeguard Measures – TRQ System </vt:lpstr>
      <vt:lpstr>Provisional Steel Safeguard Measures – Import Permits</vt:lpstr>
      <vt:lpstr>Provisional Steel Safeguard Measures – Import Permits (Cont’d)</vt:lpstr>
      <vt:lpstr>Provisional Steel Safeguard Measures - CBSA</vt:lpstr>
      <vt:lpstr>Provisional Steel Safeguard Measures - Quotas</vt:lpstr>
      <vt:lpstr>Consequences of Non-Compliance with the Surtax Order </vt:lpstr>
      <vt:lpstr>Provisional Steel Safeguard Measures – CITT Inquiry</vt:lpstr>
      <vt:lpstr>Provisional Steel Safeguard Measures – CITT Inquiry</vt:lpstr>
      <vt:lpstr>Trade Remedies (AD &amp; CVD) and Special Import Duties</vt:lpstr>
      <vt:lpstr>Trade Remedies – SIMA Duties </vt:lpstr>
      <vt:lpstr>Investigation - Dumping or Subsidization </vt:lpstr>
      <vt:lpstr>Current SIMA Measures in Force </vt:lpstr>
      <vt:lpstr>Current SIMA Measures in Force </vt:lpstr>
      <vt:lpstr>Current SIMA Measures in Force (Cont’d) </vt:lpstr>
      <vt:lpstr>Current SIMA Measures in Force (Cont’d)</vt:lpstr>
      <vt:lpstr>Current SIMA Measures in Force (Cont’d)</vt:lpstr>
      <vt:lpstr>Current SIMA Measures in Force (Cont’d)</vt:lpstr>
      <vt:lpstr>Contracts: Allocations of Liabilities and Other Key Terms </vt:lpstr>
      <vt:lpstr>Contracts: Allocations of Liabilities and Other Key Terms </vt:lpstr>
      <vt:lpstr>Contracts: Allocations of Liabilities and Other Key Terms </vt:lpstr>
      <vt:lpstr>PowerPoint Presentation</vt:lpstr>
      <vt:lpstr>PowerPoint Presentation</vt:lpstr>
    </vt:vector>
  </TitlesOfParts>
  <Manager/>
  <Company>Bennett Jones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Breakfast Seminar </dc:title>
  <dc:subject/>
  <dc:creator>Margaret Kim</dc:creator>
  <cp:keywords/>
  <dc:description/>
  <cp:lastModifiedBy>Margaret Kim</cp:lastModifiedBy>
  <cp:revision>161</cp:revision>
  <dcterms:created xsi:type="dcterms:W3CDTF">2018-10-09T20:07:43Z</dcterms:created>
  <dcterms:modified xsi:type="dcterms:W3CDTF">2018-10-30T19:06:50Z</dcterms:modified>
  <cp:category/>
</cp:coreProperties>
</file>